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4.jpg" ContentType="image/jpg"/>
  <Override PartName="/ppt/media/image17.jpg" ContentType="image/jpg"/>
  <Override PartName="/ppt/notesSlides/notesSlide1.xml" ContentType="application/vnd.openxmlformats-officedocument.presentationml.notesSlide+xml"/>
  <Override PartName="/ppt/media/image2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Lst>
  <p:notesMasterIdLst>
    <p:notesMasterId r:id="rId118"/>
  </p:notesMasterIdLst>
  <p:handoutMasterIdLst>
    <p:handoutMasterId r:id="rId119"/>
  </p:handoutMasterIdLst>
  <p:sldIdLst>
    <p:sldId id="260" r:id="rId3"/>
    <p:sldId id="261" r:id="rId4"/>
    <p:sldId id="262" r:id="rId5"/>
    <p:sldId id="263" r:id="rId6"/>
    <p:sldId id="264" r:id="rId7"/>
    <p:sldId id="265" r:id="rId8"/>
    <p:sldId id="358" r:id="rId9"/>
    <p:sldId id="400" r:id="rId10"/>
    <p:sldId id="416" r:id="rId11"/>
    <p:sldId id="318" r:id="rId12"/>
    <p:sldId id="334" r:id="rId13"/>
    <p:sldId id="359" r:id="rId14"/>
    <p:sldId id="360" r:id="rId15"/>
    <p:sldId id="361" r:id="rId16"/>
    <p:sldId id="362" r:id="rId17"/>
    <p:sldId id="363" r:id="rId18"/>
    <p:sldId id="364" r:id="rId19"/>
    <p:sldId id="365" r:id="rId20"/>
    <p:sldId id="370" r:id="rId21"/>
    <p:sldId id="371" r:id="rId22"/>
    <p:sldId id="372" r:id="rId23"/>
    <p:sldId id="373" r:id="rId24"/>
    <p:sldId id="374" r:id="rId25"/>
    <p:sldId id="375" r:id="rId26"/>
    <p:sldId id="376" r:id="rId27"/>
    <p:sldId id="377" r:id="rId28"/>
    <p:sldId id="378" r:id="rId29"/>
    <p:sldId id="437" r:id="rId30"/>
    <p:sldId id="438" r:id="rId31"/>
    <p:sldId id="439" r:id="rId32"/>
    <p:sldId id="440" r:id="rId33"/>
    <p:sldId id="441" r:id="rId34"/>
    <p:sldId id="379" r:id="rId35"/>
    <p:sldId id="380" r:id="rId36"/>
    <p:sldId id="381" r:id="rId37"/>
    <p:sldId id="382" r:id="rId38"/>
    <p:sldId id="383" r:id="rId39"/>
    <p:sldId id="384" r:id="rId40"/>
    <p:sldId id="385" r:id="rId41"/>
    <p:sldId id="317" r:id="rId42"/>
    <p:sldId id="357" r:id="rId43"/>
    <p:sldId id="269" r:id="rId44"/>
    <p:sldId id="336" r:id="rId45"/>
    <p:sldId id="319" r:id="rId46"/>
    <p:sldId id="353" r:id="rId47"/>
    <p:sldId id="354" r:id="rId48"/>
    <p:sldId id="421" r:id="rId49"/>
    <p:sldId id="419" r:id="rId50"/>
    <p:sldId id="420" r:id="rId51"/>
    <p:sldId id="337" r:id="rId52"/>
    <p:sldId id="355" r:id="rId53"/>
    <p:sldId id="356" r:id="rId54"/>
    <p:sldId id="320" r:id="rId55"/>
    <p:sldId id="338" r:id="rId56"/>
    <p:sldId id="391" r:id="rId57"/>
    <p:sldId id="387" r:id="rId58"/>
    <p:sldId id="390" r:id="rId59"/>
    <p:sldId id="389" r:id="rId60"/>
    <p:sldId id="388" r:id="rId61"/>
    <p:sldId id="392" r:id="rId62"/>
    <p:sldId id="274" r:id="rId63"/>
    <p:sldId id="321" r:id="rId64"/>
    <p:sldId id="322" r:id="rId65"/>
    <p:sldId id="323" r:id="rId66"/>
    <p:sldId id="325" r:id="rId67"/>
    <p:sldId id="324" r:id="rId68"/>
    <p:sldId id="423" r:id="rId69"/>
    <p:sldId id="326" r:id="rId70"/>
    <p:sldId id="327" r:id="rId71"/>
    <p:sldId id="328" r:id="rId72"/>
    <p:sldId id="402" r:id="rId73"/>
    <p:sldId id="329" r:id="rId74"/>
    <p:sldId id="330" r:id="rId75"/>
    <p:sldId id="331" r:id="rId76"/>
    <p:sldId id="332" r:id="rId77"/>
    <p:sldId id="424" r:id="rId78"/>
    <p:sldId id="429" r:id="rId79"/>
    <p:sldId id="285" r:id="rId80"/>
    <p:sldId id="403" r:id="rId81"/>
    <p:sldId id="415" r:id="rId82"/>
    <p:sldId id="413" r:id="rId83"/>
    <p:sldId id="414" r:id="rId84"/>
    <p:sldId id="409" r:id="rId85"/>
    <p:sldId id="405" r:id="rId86"/>
    <p:sldId id="406" r:id="rId87"/>
    <p:sldId id="407" r:id="rId88"/>
    <p:sldId id="287" r:id="rId89"/>
    <p:sldId id="341" r:id="rId90"/>
    <p:sldId id="430" r:id="rId91"/>
    <p:sldId id="431" r:id="rId92"/>
    <p:sldId id="435" r:id="rId93"/>
    <p:sldId id="436" r:id="rId94"/>
    <p:sldId id="434" r:id="rId95"/>
    <p:sldId id="340" r:id="rId96"/>
    <p:sldId id="342" r:id="rId97"/>
    <p:sldId id="433" r:id="rId98"/>
    <p:sldId id="290" r:id="rId99"/>
    <p:sldId id="344" r:id="rId100"/>
    <p:sldId id="397" r:id="rId101"/>
    <p:sldId id="428" r:id="rId102"/>
    <p:sldId id="343" r:id="rId103"/>
    <p:sldId id="292" r:id="rId104"/>
    <p:sldId id="398" r:id="rId105"/>
    <p:sldId id="294" r:id="rId106"/>
    <p:sldId id="425" r:id="rId107"/>
    <p:sldId id="347" r:id="rId108"/>
    <p:sldId id="349" r:id="rId109"/>
    <p:sldId id="346" r:id="rId110"/>
    <p:sldId id="350" r:id="rId111"/>
    <p:sldId id="345" r:id="rId112"/>
    <p:sldId id="427" r:id="rId113"/>
    <p:sldId id="426" r:id="rId114"/>
    <p:sldId id="312" r:id="rId115"/>
    <p:sldId id="394" r:id="rId116"/>
    <p:sldId id="352" r:id="rId117"/>
  </p:sldIdLst>
  <p:sldSz cx="9144000" cy="6858000" type="screen4x3"/>
  <p:notesSz cx="6858000" cy="9144000"/>
  <p:defaultTextStyle>
    <a:defPPr>
      <a:defRPr lang="ru-RU"/>
    </a:defPPr>
    <a:lvl1pPr algn="l" rtl="0" fontAlgn="base">
      <a:spcBef>
        <a:spcPct val="0"/>
      </a:spcBef>
      <a:spcAft>
        <a:spcPct val="0"/>
      </a:spcAft>
      <a:defRPr sz="2000" kern="1200">
        <a:solidFill>
          <a:schemeClr val="bg1"/>
        </a:solidFill>
        <a:latin typeface="Bebas" pitchFamily="2" charset="0"/>
        <a:ea typeface="굴림" charset="-127"/>
        <a:cs typeface="+mn-cs"/>
      </a:defRPr>
    </a:lvl1pPr>
    <a:lvl2pPr marL="457200" algn="l" rtl="0" fontAlgn="base">
      <a:spcBef>
        <a:spcPct val="0"/>
      </a:spcBef>
      <a:spcAft>
        <a:spcPct val="0"/>
      </a:spcAft>
      <a:defRPr sz="2000" kern="1200">
        <a:solidFill>
          <a:schemeClr val="bg1"/>
        </a:solidFill>
        <a:latin typeface="Bebas" pitchFamily="2" charset="0"/>
        <a:ea typeface="굴림" charset="-127"/>
        <a:cs typeface="+mn-cs"/>
      </a:defRPr>
    </a:lvl2pPr>
    <a:lvl3pPr marL="914400" algn="l" rtl="0" fontAlgn="base">
      <a:spcBef>
        <a:spcPct val="0"/>
      </a:spcBef>
      <a:spcAft>
        <a:spcPct val="0"/>
      </a:spcAft>
      <a:defRPr sz="2000" kern="1200">
        <a:solidFill>
          <a:schemeClr val="bg1"/>
        </a:solidFill>
        <a:latin typeface="Bebas" pitchFamily="2" charset="0"/>
        <a:ea typeface="굴림" charset="-127"/>
        <a:cs typeface="+mn-cs"/>
      </a:defRPr>
    </a:lvl3pPr>
    <a:lvl4pPr marL="1371600" algn="l" rtl="0" fontAlgn="base">
      <a:spcBef>
        <a:spcPct val="0"/>
      </a:spcBef>
      <a:spcAft>
        <a:spcPct val="0"/>
      </a:spcAft>
      <a:defRPr sz="2000" kern="1200">
        <a:solidFill>
          <a:schemeClr val="bg1"/>
        </a:solidFill>
        <a:latin typeface="Bebas" pitchFamily="2" charset="0"/>
        <a:ea typeface="굴림" charset="-127"/>
        <a:cs typeface="+mn-cs"/>
      </a:defRPr>
    </a:lvl4pPr>
    <a:lvl5pPr marL="1828800" algn="l" rtl="0" fontAlgn="base">
      <a:spcBef>
        <a:spcPct val="0"/>
      </a:spcBef>
      <a:spcAft>
        <a:spcPct val="0"/>
      </a:spcAft>
      <a:defRPr sz="2000" kern="1200">
        <a:solidFill>
          <a:schemeClr val="bg1"/>
        </a:solidFill>
        <a:latin typeface="Bebas" pitchFamily="2" charset="0"/>
        <a:ea typeface="굴림" charset="-127"/>
        <a:cs typeface="+mn-cs"/>
      </a:defRPr>
    </a:lvl5pPr>
    <a:lvl6pPr marL="2286000" algn="l" defTabSz="914400" rtl="0" eaLnBrk="1" latinLnBrk="0" hangingPunct="1">
      <a:defRPr sz="2000" kern="1200">
        <a:solidFill>
          <a:schemeClr val="bg1"/>
        </a:solidFill>
        <a:latin typeface="Bebas" pitchFamily="2" charset="0"/>
        <a:ea typeface="굴림" charset="-127"/>
        <a:cs typeface="+mn-cs"/>
      </a:defRPr>
    </a:lvl6pPr>
    <a:lvl7pPr marL="2743200" algn="l" defTabSz="914400" rtl="0" eaLnBrk="1" latinLnBrk="0" hangingPunct="1">
      <a:defRPr sz="2000" kern="1200">
        <a:solidFill>
          <a:schemeClr val="bg1"/>
        </a:solidFill>
        <a:latin typeface="Bebas" pitchFamily="2" charset="0"/>
        <a:ea typeface="굴림" charset="-127"/>
        <a:cs typeface="+mn-cs"/>
      </a:defRPr>
    </a:lvl7pPr>
    <a:lvl8pPr marL="3200400" algn="l" defTabSz="914400" rtl="0" eaLnBrk="1" latinLnBrk="0" hangingPunct="1">
      <a:defRPr sz="2000" kern="1200">
        <a:solidFill>
          <a:schemeClr val="bg1"/>
        </a:solidFill>
        <a:latin typeface="Bebas" pitchFamily="2" charset="0"/>
        <a:ea typeface="굴림" charset="-127"/>
        <a:cs typeface="+mn-cs"/>
      </a:defRPr>
    </a:lvl8pPr>
    <a:lvl9pPr marL="3657600" algn="l" defTabSz="914400" rtl="0" eaLnBrk="1" latinLnBrk="0" hangingPunct="1">
      <a:defRPr sz="2000" kern="1200">
        <a:solidFill>
          <a:schemeClr val="bg1"/>
        </a:solidFill>
        <a:latin typeface="Bebas" pitchFamily="2" charset="0"/>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002060"/>
    <a:srgbClr val="005B94"/>
    <a:srgbClr val="01071F"/>
    <a:srgbClr val="2B7ABC"/>
    <a:srgbClr val="038CDB"/>
    <a:srgbClr val="231F20"/>
    <a:srgbClr val="FFFFFF"/>
    <a:srgbClr val="393939"/>
    <a:srgbClr val="49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3" autoAdjust="0"/>
    <p:restoredTop sz="94648" autoAdjust="0"/>
  </p:normalViewPr>
  <p:slideViewPr>
    <p:cSldViewPr>
      <p:cViewPr varScale="1">
        <p:scale>
          <a:sx n="106" d="100"/>
          <a:sy n="106" d="100"/>
        </p:scale>
        <p:origin x="2076"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69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anose="020B0604020202020204" pitchFamily="34" charset="0"/>
              </a:defRPr>
            </a:lvl1pPr>
          </a:lstStyle>
          <a:p>
            <a:endParaRPr lang="en-US" altLang="en-US"/>
          </a:p>
        </p:txBody>
      </p:sp>
      <p:sp>
        <p:nvSpPr>
          <p:cNvPr id="355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anose="020B0604020202020204" pitchFamily="34" charset="0"/>
              </a:defRPr>
            </a:lvl1pPr>
          </a:lstStyle>
          <a:p>
            <a:fld id="{B853E033-ECF0-4F4A-88AE-6DFC1C0DF8BA}" type="slidenum">
              <a:rPr lang="en-US" altLang="en-US"/>
              <a:pPr/>
              <a:t>‹#›</a:t>
            </a:fld>
            <a:endParaRPr lang="en-US" altLang="en-US"/>
          </a:p>
        </p:txBody>
      </p:sp>
    </p:spTree>
    <p:extLst>
      <p:ext uri="{BB962C8B-B14F-4D97-AF65-F5344CB8AC3E}">
        <p14:creationId xmlns:p14="http://schemas.microsoft.com/office/powerpoint/2010/main" val="11842483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24</a:t>
            </a:fld>
            <a:endParaRPr lang="en-US" dirty="0"/>
          </a:p>
        </p:txBody>
      </p:sp>
    </p:spTree>
    <p:extLst>
      <p:ext uri="{BB962C8B-B14F-4D97-AF65-F5344CB8AC3E}">
        <p14:creationId xmlns:p14="http://schemas.microsoft.com/office/powerpoint/2010/main" val="222052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3E033-ECF0-4F4A-88AE-6DFC1C0DF8BA}" type="slidenum">
              <a:rPr lang="en-US" altLang="en-US" smtClean="0"/>
              <a:pPr/>
              <a:t>38</a:t>
            </a:fld>
            <a:endParaRPr lang="en-US" altLang="en-US"/>
          </a:p>
        </p:txBody>
      </p:sp>
    </p:spTree>
    <p:extLst>
      <p:ext uri="{BB962C8B-B14F-4D97-AF65-F5344CB8AC3E}">
        <p14:creationId xmlns:p14="http://schemas.microsoft.com/office/powerpoint/2010/main" val="334360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3E033-ECF0-4F4A-88AE-6DFC1C0DF8BA}" type="slidenum">
              <a:rPr lang="en-US" altLang="en-US" smtClean="0"/>
              <a:pPr/>
              <a:t>44</a:t>
            </a:fld>
            <a:endParaRPr lang="en-US" altLang="en-US"/>
          </a:p>
        </p:txBody>
      </p:sp>
    </p:spTree>
    <p:extLst>
      <p:ext uri="{BB962C8B-B14F-4D97-AF65-F5344CB8AC3E}">
        <p14:creationId xmlns:p14="http://schemas.microsoft.com/office/powerpoint/2010/main" val="398717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3E033-ECF0-4F4A-88AE-6DFC1C0DF8BA}" type="slidenum">
              <a:rPr lang="en-US" altLang="en-US" smtClean="0"/>
              <a:pPr/>
              <a:t>64</a:t>
            </a:fld>
            <a:endParaRPr lang="en-US" altLang="en-US"/>
          </a:p>
        </p:txBody>
      </p:sp>
    </p:spTree>
    <p:extLst>
      <p:ext uri="{BB962C8B-B14F-4D97-AF65-F5344CB8AC3E}">
        <p14:creationId xmlns:p14="http://schemas.microsoft.com/office/powerpoint/2010/main" val="2036883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77913" y="4005263"/>
            <a:ext cx="7023100" cy="1368425"/>
          </a:xfrm>
        </p:spPr>
        <p:txBody>
          <a:bodyPr/>
          <a:lstStyle>
            <a:lvl1pPr algn="ctr">
              <a:defRPr sz="36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1077913" y="5445125"/>
            <a:ext cx="7023100" cy="6477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a:latin typeface="Futura LT Book" pitchFamily="2" charset="0"/>
                <a:ea typeface="굴림" charset="-127"/>
              </a:defRPr>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0856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0663" y="765175"/>
            <a:ext cx="196215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1038" y="765175"/>
            <a:ext cx="5737225"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0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21C5B3D5-859F-4909-8F07-6B0F6EC1D047}" type="slidenum">
              <a:rPr lang="ru-RU" altLang="en-US"/>
              <a:pPr/>
              <a:t>‹#›</a:t>
            </a:fld>
            <a:endParaRPr lang="ru-RU" altLang="en-US"/>
          </a:p>
        </p:txBody>
      </p:sp>
    </p:spTree>
    <p:extLst>
      <p:ext uri="{BB962C8B-B14F-4D97-AF65-F5344CB8AC3E}">
        <p14:creationId xmlns:p14="http://schemas.microsoft.com/office/powerpoint/2010/main" val="353509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53C3D850-ADB3-4568-800E-3A1BDD06611D}" type="slidenum">
              <a:rPr lang="ru-RU" altLang="en-US"/>
              <a:pPr/>
              <a:t>‹#›</a:t>
            </a:fld>
            <a:endParaRPr lang="ru-RU" altLang="en-US"/>
          </a:p>
        </p:txBody>
      </p:sp>
    </p:spTree>
    <p:extLst>
      <p:ext uri="{BB962C8B-B14F-4D97-AF65-F5344CB8AC3E}">
        <p14:creationId xmlns:p14="http://schemas.microsoft.com/office/powerpoint/2010/main" val="118067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1702240F-D4CE-45F3-929A-DDCB94A687EC}" type="slidenum">
              <a:rPr lang="ru-RU" altLang="en-US"/>
              <a:pPr/>
              <a:t>‹#›</a:t>
            </a:fld>
            <a:endParaRPr lang="ru-RU" altLang="en-US"/>
          </a:p>
        </p:txBody>
      </p:sp>
    </p:spTree>
    <p:extLst>
      <p:ext uri="{BB962C8B-B14F-4D97-AF65-F5344CB8AC3E}">
        <p14:creationId xmlns:p14="http://schemas.microsoft.com/office/powerpoint/2010/main" val="830990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5625" y="1600200"/>
            <a:ext cx="33845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2575" y="1600200"/>
            <a:ext cx="338613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6AC68CC1-C841-4F23-A901-B79AB17E1695}" type="slidenum">
              <a:rPr lang="ru-RU" altLang="en-US"/>
              <a:pPr/>
              <a:t>‹#›</a:t>
            </a:fld>
            <a:endParaRPr lang="ru-RU" altLang="en-US"/>
          </a:p>
        </p:txBody>
      </p:sp>
    </p:spTree>
    <p:extLst>
      <p:ext uri="{BB962C8B-B14F-4D97-AF65-F5344CB8AC3E}">
        <p14:creationId xmlns:p14="http://schemas.microsoft.com/office/powerpoint/2010/main" val="2172431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ru-RU" altLang="en-US"/>
          </a:p>
        </p:txBody>
      </p:sp>
      <p:sp>
        <p:nvSpPr>
          <p:cNvPr id="8" name="Footer Placeholder 7"/>
          <p:cNvSpPr>
            <a:spLocks noGrp="1"/>
          </p:cNvSpPr>
          <p:nvPr>
            <p:ph type="ftr" sz="quarter" idx="11"/>
          </p:nvPr>
        </p:nvSpPr>
        <p:spPr/>
        <p:txBody>
          <a:bodyPr/>
          <a:lstStyle>
            <a:lvl1pPr>
              <a:defRPr/>
            </a:lvl1pPr>
          </a:lstStyle>
          <a:p>
            <a:endParaRPr lang="ru-RU" altLang="en-US"/>
          </a:p>
        </p:txBody>
      </p:sp>
      <p:sp>
        <p:nvSpPr>
          <p:cNvPr id="9" name="Slide Number Placeholder 8"/>
          <p:cNvSpPr>
            <a:spLocks noGrp="1"/>
          </p:cNvSpPr>
          <p:nvPr>
            <p:ph type="sldNum" sz="quarter" idx="12"/>
          </p:nvPr>
        </p:nvSpPr>
        <p:spPr/>
        <p:txBody>
          <a:bodyPr/>
          <a:lstStyle>
            <a:lvl1pPr>
              <a:defRPr/>
            </a:lvl1pPr>
          </a:lstStyle>
          <a:p>
            <a:fld id="{1E16A495-93EB-43B4-A281-61D96220AFD0}" type="slidenum">
              <a:rPr lang="ru-RU" altLang="en-US"/>
              <a:pPr/>
              <a:t>‹#›</a:t>
            </a:fld>
            <a:endParaRPr lang="ru-RU" altLang="en-US"/>
          </a:p>
        </p:txBody>
      </p:sp>
    </p:spTree>
    <p:extLst>
      <p:ext uri="{BB962C8B-B14F-4D97-AF65-F5344CB8AC3E}">
        <p14:creationId xmlns:p14="http://schemas.microsoft.com/office/powerpoint/2010/main" val="107189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ru-RU" altLang="en-US"/>
          </a:p>
        </p:txBody>
      </p:sp>
      <p:sp>
        <p:nvSpPr>
          <p:cNvPr id="4" name="Footer Placeholder 3"/>
          <p:cNvSpPr>
            <a:spLocks noGrp="1"/>
          </p:cNvSpPr>
          <p:nvPr>
            <p:ph type="ftr" sz="quarter" idx="11"/>
          </p:nvPr>
        </p:nvSpPr>
        <p:spPr/>
        <p:txBody>
          <a:bodyPr/>
          <a:lstStyle>
            <a:lvl1pPr>
              <a:defRPr/>
            </a:lvl1pPr>
          </a:lstStyle>
          <a:p>
            <a:endParaRPr lang="ru-RU" altLang="en-US"/>
          </a:p>
        </p:txBody>
      </p:sp>
      <p:sp>
        <p:nvSpPr>
          <p:cNvPr id="5" name="Slide Number Placeholder 4"/>
          <p:cNvSpPr>
            <a:spLocks noGrp="1"/>
          </p:cNvSpPr>
          <p:nvPr>
            <p:ph type="sldNum" sz="quarter" idx="12"/>
          </p:nvPr>
        </p:nvSpPr>
        <p:spPr/>
        <p:txBody>
          <a:bodyPr/>
          <a:lstStyle>
            <a:lvl1pPr>
              <a:defRPr/>
            </a:lvl1pPr>
          </a:lstStyle>
          <a:p>
            <a:fld id="{3EEEF6F4-EB3B-49C9-8E40-06D80E7C497E}" type="slidenum">
              <a:rPr lang="ru-RU" altLang="en-US"/>
              <a:pPr/>
              <a:t>‹#›</a:t>
            </a:fld>
            <a:endParaRPr lang="ru-RU" altLang="en-US"/>
          </a:p>
        </p:txBody>
      </p:sp>
    </p:spTree>
    <p:extLst>
      <p:ext uri="{BB962C8B-B14F-4D97-AF65-F5344CB8AC3E}">
        <p14:creationId xmlns:p14="http://schemas.microsoft.com/office/powerpoint/2010/main" val="1847612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en-US"/>
          </a:p>
        </p:txBody>
      </p:sp>
      <p:sp>
        <p:nvSpPr>
          <p:cNvPr id="3" name="Footer Placeholder 2"/>
          <p:cNvSpPr>
            <a:spLocks noGrp="1"/>
          </p:cNvSpPr>
          <p:nvPr>
            <p:ph type="ftr" sz="quarter" idx="11"/>
          </p:nvPr>
        </p:nvSpPr>
        <p:spPr/>
        <p:txBody>
          <a:bodyPr/>
          <a:lstStyle>
            <a:lvl1pPr>
              <a:defRPr/>
            </a:lvl1pPr>
          </a:lstStyle>
          <a:p>
            <a:endParaRPr lang="ru-RU" altLang="en-US"/>
          </a:p>
        </p:txBody>
      </p:sp>
      <p:sp>
        <p:nvSpPr>
          <p:cNvPr id="4" name="Slide Number Placeholder 3"/>
          <p:cNvSpPr>
            <a:spLocks noGrp="1"/>
          </p:cNvSpPr>
          <p:nvPr>
            <p:ph type="sldNum" sz="quarter" idx="12"/>
          </p:nvPr>
        </p:nvSpPr>
        <p:spPr/>
        <p:txBody>
          <a:bodyPr/>
          <a:lstStyle>
            <a:lvl1pPr>
              <a:defRPr/>
            </a:lvl1pPr>
          </a:lstStyle>
          <a:p>
            <a:fld id="{FA606145-35C4-405A-9DAD-8CA273838C8F}" type="slidenum">
              <a:rPr lang="ru-RU" altLang="en-US"/>
              <a:pPr/>
              <a:t>‹#›</a:t>
            </a:fld>
            <a:endParaRPr lang="ru-RU" altLang="en-US"/>
          </a:p>
        </p:txBody>
      </p:sp>
    </p:spTree>
    <p:extLst>
      <p:ext uri="{BB962C8B-B14F-4D97-AF65-F5344CB8AC3E}">
        <p14:creationId xmlns:p14="http://schemas.microsoft.com/office/powerpoint/2010/main" val="320961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10FFEBB6-E5DB-4896-8E51-06E45CD0AB4C}" type="slidenum">
              <a:rPr lang="ru-RU" altLang="en-US"/>
              <a:pPr/>
              <a:t>‹#›</a:t>
            </a:fld>
            <a:endParaRPr lang="ru-RU" altLang="en-US"/>
          </a:p>
        </p:txBody>
      </p:sp>
    </p:spTree>
    <p:extLst>
      <p:ext uri="{BB962C8B-B14F-4D97-AF65-F5344CB8AC3E}">
        <p14:creationId xmlns:p14="http://schemas.microsoft.com/office/powerpoint/2010/main" val="141481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92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6EAB1E74-0D9E-4A96-9563-35A1C72AD241}" type="slidenum">
              <a:rPr lang="ru-RU" altLang="en-US"/>
              <a:pPr/>
              <a:t>‹#›</a:t>
            </a:fld>
            <a:endParaRPr lang="ru-RU" altLang="en-US"/>
          </a:p>
        </p:txBody>
      </p:sp>
    </p:spTree>
    <p:extLst>
      <p:ext uri="{BB962C8B-B14F-4D97-AF65-F5344CB8AC3E}">
        <p14:creationId xmlns:p14="http://schemas.microsoft.com/office/powerpoint/2010/main" val="1255772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AC46D953-0752-4F87-A496-600C5BEFB68F}" type="slidenum">
              <a:rPr lang="ru-RU" altLang="en-US"/>
              <a:pPr/>
              <a:t>‹#›</a:t>
            </a:fld>
            <a:endParaRPr lang="ru-RU" altLang="en-US"/>
          </a:p>
        </p:txBody>
      </p:sp>
    </p:spTree>
    <p:extLst>
      <p:ext uri="{BB962C8B-B14F-4D97-AF65-F5344CB8AC3E}">
        <p14:creationId xmlns:p14="http://schemas.microsoft.com/office/powerpoint/2010/main" val="88093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38" y="274638"/>
            <a:ext cx="17303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5625" y="274638"/>
            <a:ext cx="50403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CA4C1350-D5D5-4583-A8C2-AFB5EEDE3D53}" type="slidenum">
              <a:rPr lang="ru-RU" altLang="en-US"/>
              <a:pPr/>
              <a:t>‹#›</a:t>
            </a:fld>
            <a:endParaRPr lang="ru-RU" altLang="en-US"/>
          </a:p>
        </p:txBody>
      </p:sp>
    </p:spTree>
    <p:extLst>
      <p:ext uri="{BB962C8B-B14F-4D97-AF65-F5344CB8AC3E}">
        <p14:creationId xmlns:p14="http://schemas.microsoft.com/office/powerpoint/2010/main" val="237161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287255"/>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0000">
            <a:off x="-11027" y="6189270"/>
            <a:ext cx="8258496" cy="797442"/>
          </a:xfrm>
          <a:prstGeom prst="rect">
            <a:avLst/>
          </a:prstGeom>
        </p:spPr>
      </p:pic>
      <p:grpSp>
        <p:nvGrpSpPr>
          <p:cNvPr id="11" name="Group 10"/>
          <p:cNvGrpSpPr/>
          <p:nvPr userDrawn="1"/>
        </p:nvGrpSpPr>
        <p:grpSpPr>
          <a:xfrm flipV="1">
            <a:off x="7130819" y="1"/>
            <a:ext cx="2013180" cy="3471003"/>
            <a:chOff x="5710110" y="861237"/>
            <a:chExt cx="2762761" cy="3572539"/>
          </a:xfrm>
        </p:grpSpPr>
        <p:sp>
          <p:nvSpPr>
            <p:cNvPr id="5" name="Isosceles Triangle 4"/>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Isosceles Triangle 5"/>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Isosceles Triangle 6"/>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Isosceles Triangle 7"/>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Isosceles Triangle 8"/>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Isosceles Triangle 9"/>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34773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4940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1038" y="2060575"/>
            <a:ext cx="3849687"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2060575"/>
            <a:ext cx="38496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315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863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145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63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8078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6142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1038" y="765175"/>
            <a:ext cx="785177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681038" y="2060575"/>
            <a:ext cx="785177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Futura LT Book" pitchFamily="2" charset="0"/>
        </a:defRPr>
      </a:lvl2pPr>
      <a:lvl3pPr algn="l" rtl="0" eaLnBrk="1" fontAlgn="base" hangingPunct="1">
        <a:spcBef>
          <a:spcPct val="0"/>
        </a:spcBef>
        <a:spcAft>
          <a:spcPct val="0"/>
        </a:spcAft>
        <a:defRPr sz="3200">
          <a:solidFill>
            <a:schemeClr val="bg1"/>
          </a:solidFill>
          <a:latin typeface="Futura LT Book" pitchFamily="2" charset="0"/>
        </a:defRPr>
      </a:lvl3pPr>
      <a:lvl4pPr algn="l" rtl="0" eaLnBrk="1" fontAlgn="base" hangingPunct="1">
        <a:spcBef>
          <a:spcPct val="0"/>
        </a:spcBef>
        <a:spcAft>
          <a:spcPct val="0"/>
        </a:spcAft>
        <a:defRPr sz="3200">
          <a:solidFill>
            <a:schemeClr val="bg1"/>
          </a:solidFill>
          <a:latin typeface="Futura LT Book" pitchFamily="2" charset="0"/>
        </a:defRPr>
      </a:lvl4pPr>
      <a:lvl5pPr algn="l" rtl="0" eaLnBrk="1" fontAlgn="base" hangingPunct="1">
        <a:spcBef>
          <a:spcPct val="0"/>
        </a:spcBef>
        <a:spcAft>
          <a:spcPct val="0"/>
        </a:spcAft>
        <a:defRPr sz="3200">
          <a:solidFill>
            <a:schemeClr val="bg1"/>
          </a:solidFill>
          <a:latin typeface="Futura LT Book" pitchFamily="2" charset="0"/>
        </a:defRPr>
      </a:lvl5pPr>
      <a:lvl6pPr marL="457200" algn="l" rtl="0" eaLnBrk="1" fontAlgn="base" hangingPunct="1">
        <a:spcBef>
          <a:spcPct val="0"/>
        </a:spcBef>
        <a:spcAft>
          <a:spcPct val="0"/>
        </a:spcAft>
        <a:defRPr sz="3200">
          <a:solidFill>
            <a:schemeClr val="bg1"/>
          </a:solidFill>
          <a:latin typeface="Futura LT Book" pitchFamily="2" charset="0"/>
        </a:defRPr>
      </a:lvl6pPr>
      <a:lvl7pPr marL="914400" algn="l" rtl="0" eaLnBrk="1" fontAlgn="base" hangingPunct="1">
        <a:spcBef>
          <a:spcPct val="0"/>
        </a:spcBef>
        <a:spcAft>
          <a:spcPct val="0"/>
        </a:spcAft>
        <a:defRPr sz="3200">
          <a:solidFill>
            <a:schemeClr val="bg1"/>
          </a:solidFill>
          <a:latin typeface="Futura LT Book" pitchFamily="2" charset="0"/>
        </a:defRPr>
      </a:lvl7pPr>
      <a:lvl8pPr marL="1371600" algn="l" rtl="0" eaLnBrk="1" fontAlgn="base" hangingPunct="1">
        <a:spcBef>
          <a:spcPct val="0"/>
        </a:spcBef>
        <a:spcAft>
          <a:spcPct val="0"/>
        </a:spcAft>
        <a:defRPr sz="3200">
          <a:solidFill>
            <a:schemeClr val="bg1"/>
          </a:solidFill>
          <a:latin typeface="Futura LT Book" pitchFamily="2" charset="0"/>
        </a:defRPr>
      </a:lvl8pPr>
      <a:lvl9pPr marL="1828800" algn="l" rtl="0" eaLnBrk="1" fontAlgn="base" hangingPunct="1">
        <a:spcBef>
          <a:spcPct val="0"/>
        </a:spcBef>
        <a:spcAft>
          <a:spcPct val="0"/>
        </a:spcAft>
        <a:defRPr sz="3200">
          <a:solidFill>
            <a:schemeClr val="bg1"/>
          </a:solidFill>
          <a:latin typeface="Futura LT Book" pitchFamily="2" charset="0"/>
        </a:defRPr>
      </a:lvl9pPr>
    </p:titleStyle>
    <p:bodyStyle>
      <a:lvl1pPr marL="342900" indent="-342900" algn="l" rtl="0" eaLnBrk="1" fontAlgn="base" hangingPunct="1">
        <a:spcBef>
          <a:spcPct val="20000"/>
        </a:spcBef>
        <a:spcAft>
          <a:spcPct val="0"/>
        </a:spcAft>
        <a:buChar char="•"/>
        <a:defRPr sz="20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1835150" y="274638"/>
            <a:ext cx="69135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smtClean="0"/>
              <a:t>Click to edit Master title style</a:t>
            </a:r>
          </a:p>
        </p:txBody>
      </p:sp>
      <p:sp>
        <p:nvSpPr>
          <p:cNvPr id="359427" name="Rectangle 3"/>
          <p:cNvSpPr>
            <a:spLocks noGrp="1" noChangeArrowheads="1"/>
          </p:cNvSpPr>
          <p:nvPr>
            <p:ph type="body" idx="1"/>
          </p:nvPr>
        </p:nvSpPr>
        <p:spPr bwMode="auto">
          <a:xfrm>
            <a:off x="1825625" y="1600200"/>
            <a:ext cx="69230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359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ru-RU" altLang="en-US"/>
          </a:p>
        </p:txBody>
      </p:sp>
      <p:sp>
        <p:nvSpPr>
          <p:cNvPr id="359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ru-RU" altLang="en-US"/>
          </a:p>
        </p:txBody>
      </p:sp>
      <p:sp>
        <p:nvSpPr>
          <p:cNvPr id="359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95DB8F11-1020-4B2B-BFCC-C3A87CEBAD2E}"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spcBef>
          <a:spcPct val="0"/>
        </a:spcBef>
        <a:spcAft>
          <a:spcPct val="0"/>
        </a:spcAft>
        <a:defRPr sz="3200" kern="1200">
          <a:solidFill>
            <a:srgbClr val="666666"/>
          </a:solidFill>
          <a:latin typeface="+mj-lt"/>
          <a:ea typeface="+mj-ea"/>
          <a:cs typeface="+mj-cs"/>
        </a:defRPr>
      </a:lvl1pPr>
      <a:lvl2pPr algn="l" rtl="0" fontAlgn="base">
        <a:spcBef>
          <a:spcPct val="0"/>
        </a:spcBef>
        <a:spcAft>
          <a:spcPct val="0"/>
        </a:spcAft>
        <a:defRPr sz="3200">
          <a:solidFill>
            <a:srgbClr val="666666"/>
          </a:solidFill>
          <a:latin typeface="Futura LT Book" pitchFamily="2" charset="0"/>
        </a:defRPr>
      </a:lvl2pPr>
      <a:lvl3pPr algn="l" rtl="0" fontAlgn="base">
        <a:spcBef>
          <a:spcPct val="0"/>
        </a:spcBef>
        <a:spcAft>
          <a:spcPct val="0"/>
        </a:spcAft>
        <a:defRPr sz="3200">
          <a:solidFill>
            <a:srgbClr val="666666"/>
          </a:solidFill>
          <a:latin typeface="Futura LT Book" pitchFamily="2" charset="0"/>
        </a:defRPr>
      </a:lvl3pPr>
      <a:lvl4pPr algn="l" rtl="0" fontAlgn="base">
        <a:spcBef>
          <a:spcPct val="0"/>
        </a:spcBef>
        <a:spcAft>
          <a:spcPct val="0"/>
        </a:spcAft>
        <a:defRPr sz="3200">
          <a:solidFill>
            <a:srgbClr val="666666"/>
          </a:solidFill>
          <a:latin typeface="Futura LT Book" pitchFamily="2" charset="0"/>
        </a:defRPr>
      </a:lvl4pPr>
      <a:lvl5pPr algn="l" rtl="0" fontAlgn="base">
        <a:spcBef>
          <a:spcPct val="0"/>
        </a:spcBef>
        <a:spcAft>
          <a:spcPct val="0"/>
        </a:spcAft>
        <a:defRPr sz="3200">
          <a:solidFill>
            <a:srgbClr val="666666"/>
          </a:solidFill>
          <a:latin typeface="Futura LT Book" pitchFamily="2" charset="0"/>
        </a:defRPr>
      </a:lvl5pPr>
      <a:lvl6pPr marL="457200" algn="l" rtl="0" fontAlgn="base">
        <a:spcBef>
          <a:spcPct val="0"/>
        </a:spcBef>
        <a:spcAft>
          <a:spcPct val="0"/>
        </a:spcAft>
        <a:defRPr sz="3200">
          <a:solidFill>
            <a:srgbClr val="666666"/>
          </a:solidFill>
          <a:latin typeface="Futura LT Book" pitchFamily="2" charset="0"/>
        </a:defRPr>
      </a:lvl6pPr>
      <a:lvl7pPr marL="914400" algn="l" rtl="0" fontAlgn="base">
        <a:spcBef>
          <a:spcPct val="0"/>
        </a:spcBef>
        <a:spcAft>
          <a:spcPct val="0"/>
        </a:spcAft>
        <a:defRPr sz="3200">
          <a:solidFill>
            <a:srgbClr val="666666"/>
          </a:solidFill>
          <a:latin typeface="Futura LT Book" pitchFamily="2" charset="0"/>
        </a:defRPr>
      </a:lvl7pPr>
      <a:lvl8pPr marL="1371600" algn="l" rtl="0" fontAlgn="base">
        <a:spcBef>
          <a:spcPct val="0"/>
        </a:spcBef>
        <a:spcAft>
          <a:spcPct val="0"/>
        </a:spcAft>
        <a:defRPr sz="3200">
          <a:solidFill>
            <a:srgbClr val="666666"/>
          </a:solidFill>
          <a:latin typeface="Futura LT Book" pitchFamily="2" charset="0"/>
        </a:defRPr>
      </a:lvl8pPr>
      <a:lvl9pPr marL="1828800" algn="l" rtl="0" fontAlgn="base">
        <a:spcBef>
          <a:spcPct val="0"/>
        </a:spcBef>
        <a:spcAft>
          <a:spcPct val="0"/>
        </a:spcAft>
        <a:defRPr sz="3200">
          <a:solidFill>
            <a:srgbClr val="666666"/>
          </a:solidFill>
          <a:latin typeface="Futura LT Book" pitchFamily="2" charset="0"/>
        </a:defRPr>
      </a:lvl9pPr>
    </p:titleStyle>
    <p:bodyStyle>
      <a:lvl1pPr marL="342900" indent="-342900" algn="l" rtl="0" fontAlgn="base">
        <a:spcBef>
          <a:spcPct val="20000"/>
        </a:spcBef>
        <a:spcAft>
          <a:spcPct val="0"/>
        </a:spcAft>
        <a:buChar char="•"/>
        <a:defRPr sz="2000" kern="1200">
          <a:solidFill>
            <a:srgbClr val="666666"/>
          </a:solidFill>
          <a:latin typeface="+mn-lt"/>
          <a:ea typeface="+mn-ea"/>
          <a:cs typeface="+mn-cs"/>
        </a:defRPr>
      </a:lvl1pPr>
      <a:lvl2pPr marL="742950" indent="-285750" algn="l" rtl="0" fontAlgn="base">
        <a:spcBef>
          <a:spcPct val="20000"/>
        </a:spcBef>
        <a:spcAft>
          <a:spcPct val="0"/>
        </a:spcAft>
        <a:buChar char="–"/>
        <a:defRPr sz="2000" kern="1200">
          <a:solidFill>
            <a:srgbClr val="666666"/>
          </a:solidFill>
          <a:latin typeface="+mn-lt"/>
          <a:ea typeface="+mn-ea"/>
          <a:cs typeface="+mn-cs"/>
        </a:defRPr>
      </a:lvl2pPr>
      <a:lvl3pPr marL="1143000" indent="-228600" algn="l" rtl="0" fontAlgn="base">
        <a:spcBef>
          <a:spcPct val="20000"/>
        </a:spcBef>
        <a:spcAft>
          <a:spcPct val="0"/>
        </a:spcAft>
        <a:buChar char="•"/>
        <a:defRPr sz="2000" kern="1200">
          <a:solidFill>
            <a:srgbClr val="666666"/>
          </a:solidFill>
          <a:latin typeface="+mn-lt"/>
          <a:ea typeface="+mn-ea"/>
          <a:cs typeface="+mn-cs"/>
        </a:defRPr>
      </a:lvl3pPr>
      <a:lvl4pPr marL="1600200" indent="-228600" algn="l" rtl="0" fontAlgn="base">
        <a:spcBef>
          <a:spcPct val="20000"/>
        </a:spcBef>
        <a:spcAft>
          <a:spcPct val="0"/>
        </a:spcAft>
        <a:buChar char="–"/>
        <a:defRPr sz="2000" kern="1200">
          <a:solidFill>
            <a:srgbClr val="666666"/>
          </a:solidFill>
          <a:latin typeface="+mn-lt"/>
          <a:ea typeface="+mn-ea"/>
          <a:cs typeface="+mn-cs"/>
        </a:defRPr>
      </a:lvl4pPr>
      <a:lvl5pPr marL="2057400" indent="-228600" algn="l" rtl="0" fontAlgn="base">
        <a:spcBef>
          <a:spcPct val="20000"/>
        </a:spcBef>
        <a:spcAft>
          <a:spcPct val="0"/>
        </a:spcAft>
        <a:buChar char="»"/>
        <a:defRPr sz="20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eocaching.com/play"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geocaching.com/help/" TargetMode="External"/><Relationship Id="rId2" Type="http://schemas.openxmlformats.org/officeDocument/2006/relationships/hyperlink" Target="http://www.geocaching.com/" TargetMode="External"/><Relationship Id="rId1" Type="http://schemas.openxmlformats.org/officeDocument/2006/relationships/slideLayout" Target="../slideLayouts/slideLayout13.xml"/><Relationship Id="rId4" Type="http://schemas.openxmlformats.org/officeDocument/2006/relationships/image" Target="../media/image93.gif"/></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geocaching.com/play/hide" TargetMode="External"/><Relationship Id="rId2" Type="http://schemas.openxmlformats.org/officeDocument/2006/relationships/hyperlink" Target="https://www.geocaching.com/play/guidelines" TargetMode="External"/><Relationship Id="rId1" Type="http://schemas.openxmlformats.org/officeDocument/2006/relationships/slideLayout" Target="../slideLayouts/slideLayout13.xml"/><Relationship Id="rId4" Type="http://schemas.openxmlformats.org/officeDocument/2006/relationships/image" Target="../media/image72.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www.geocaching.com/"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5.jpg"/></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letterboxing.org/"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eocaching.com/" TargetMode="Externa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50"/>
          <p:cNvSpPr>
            <a:spLocks noGrp="1" noChangeArrowheads="1"/>
          </p:cNvSpPr>
          <p:nvPr>
            <p:ph type="ctrTitle"/>
          </p:nvPr>
        </p:nvSpPr>
        <p:spPr/>
        <p:txBody>
          <a:bodyPr anchor="ctr"/>
          <a:lstStyle/>
          <a:p>
            <a:pPr algn="l" eaLnBrk="1" hangingPunct="1"/>
            <a:r>
              <a:rPr lang="es-UY" altLang="en-US" sz="3200" b="1" smtClean="0">
                <a:solidFill>
                  <a:schemeClr val="bg1"/>
                </a:solidFill>
              </a:rPr>
              <a:t>Geocaching Merit Badge</a:t>
            </a:r>
            <a:endParaRPr lang="es-ES" altLang="en-US" sz="3200" b="1" smtClean="0">
              <a:solidFill>
                <a:schemeClr val="bg1"/>
              </a:solidFill>
            </a:endParaRPr>
          </a:p>
        </p:txBody>
      </p:sp>
      <p:sp>
        <p:nvSpPr>
          <p:cNvPr id="2" name="Subtitle 1"/>
          <p:cNvSpPr>
            <a:spLocks noGrp="1"/>
          </p:cNvSpPr>
          <p:nvPr>
            <p:ph type="subTitle" idx="1"/>
          </p:nvPr>
        </p:nvSpPr>
        <p:spPr/>
        <p:txBody>
          <a:bodyPr/>
          <a:lstStyle/>
          <a:p>
            <a:pPr>
              <a:spcBef>
                <a:spcPct val="0"/>
              </a:spcBef>
            </a:pPr>
            <a:r>
              <a:rPr lang="en-US" altLang="en-US" b="1" dirty="0"/>
              <a:t>Troop 344 and 9344</a:t>
            </a:r>
          </a:p>
          <a:p>
            <a:pPr>
              <a:spcBef>
                <a:spcPct val="0"/>
              </a:spcBef>
            </a:pPr>
            <a:r>
              <a:rPr lang="en-US" altLang="en-US" b="1" dirty="0"/>
              <a:t>Pemberville, OH</a:t>
            </a:r>
            <a:endParaRPr lang="es-ES" altLang="en-US" b="1" dirty="0"/>
          </a:p>
          <a:p>
            <a:endParaRPr lang="en-US" dirty="0"/>
          </a:p>
        </p:txBody>
      </p:sp>
      <p:pic>
        <p:nvPicPr>
          <p:cNvPr id="2052" name="Picture 3"/>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72200" y="4140200"/>
            <a:ext cx="10795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049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1</a:t>
            </a:r>
          </a:p>
        </p:txBody>
      </p:sp>
      <p:sp>
        <p:nvSpPr>
          <p:cNvPr id="3" name="Content Placeholder 2"/>
          <p:cNvSpPr>
            <a:spLocks noGrp="1"/>
          </p:cNvSpPr>
          <p:nvPr>
            <p:ph idx="1"/>
          </p:nvPr>
        </p:nvSpPr>
        <p:spPr/>
        <p:txBody>
          <a:bodyPr/>
          <a:lstStyle/>
          <a:p>
            <a:pPr marL="0" indent="0">
              <a:buNone/>
            </a:pPr>
            <a:r>
              <a:rPr lang="en-US" sz="1600" dirty="0" smtClean="0"/>
              <a:t>Do the following:</a:t>
            </a:r>
          </a:p>
          <a:p>
            <a:pPr marL="800100" lvl="1" indent="-342900">
              <a:buFont typeface="+mj-lt"/>
              <a:buAutoNum type="alphaLcPeriod"/>
            </a:pPr>
            <a:r>
              <a:rPr lang="en-US" sz="1600" dirty="0" smtClean="0"/>
              <a:t>Explain to your counselor the most likely hazards you may encounter while participating in geocaching activities and what you should do to anticipate, help prevent, mitigate, and respond to these hazards.</a:t>
            </a:r>
          </a:p>
          <a:p>
            <a:pPr marL="800100" lvl="1" indent="-342900">
              <a:buFont typeface="+mj-lt"/>
              <a:buAutoNum type="alphaLcPeriod"/>
            </a:pPr>
            <a:r>
              <a:rPr lang="en-US" sz="1600" dirty="0" smtClean="0">
                <a:solidFill>
                  <a:srgbClr val="C00000"/>
                </a:solidFill>
              </a:rPr>
              <a:t>Discuss first aid and prevention for the types of injuries or illnesses that could occur while participating in geocaching activities, including cuts, scrapes, snakebite, insect stings, tick bites, exposure to poisonous plants, heat and cold reactions (sunburn, heatstroke, heat exhaustion, hypothermia), and dehydration.</a:t>
            </a:r>
          </a:p>
          <a:p>
            <a:pPr marL="800100" lvl="1" indent="-342900">
              <a:buFont typeface="+mj-lt"/>
              <a:buAutoNum type="alphaLcPeriod"/>
            </a:pPr>
            <a:r>
              <a:rPr lang="en-US" sz="1600" dirty="0" smtClean="0"/>
              <a:t>Discuss how to properly plan an activity that uses GPS, including using the buddy system, sharing your plan with others, and considering the weather, route, and proper attire.</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76800" y="301798"/>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10</a:t>
            </a:fld>
            <a:endParaRPr lang="ru-RU" altLang="en-US"/>
          </a:p>
        </p:txBody>
      </p:sp>
    </p:spTree>
    <p:extLst>
      <p:ext uri="{BB962C8B-B14F-4D97-AF65-F5344CB8AC3E}">
        <p14:creationId xmlns:p14="http://schemas.microsoft.com/office/powerpoint/2010/main" val="6267828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a:t>Finding Your First Cache</a:t>
            </a:r>
          </a:p>
        </p:txBody>
      </p:sp>
      <p:sp>
        <p:nvSpPr>
          <p:cNvPr id="3" name="Content Placeholder 2"/>
          <p:cNvSpPr>
            <a:spLocks noGrp="1"/>
          </p:cNvSpPr>
          <p:nvPr>
            <p:ph idx="1"/>
          </p:nvPr>
        </p:nvSpPr>
        <p:spPr>
          <a:xfrm>
            <a:off x="1825625" y="990600"/>
            <a:ext cx="4270375" cy="5730875"/>
          </a:xfrm>
        </p:spPr>
        <p:txBody>
          <a:bodyPr/>
          <a:lstStyle/>
          <a:p>
            <a:pPr marL="0" indent="0">
              <a:buNone/>
            </a:pPr>
            <a:r>
              <a:rPr lang="en-US" dirty="0" smtClean="0"/>
              <a:t>Step 3 – The Hunt</a:t>
            </a:r>
          </a:p>
          <a:p>
            <a:r>
              <a:rPr lang="en-US" sz="1800" dirty="0" smtClean="0"/>
              <a:t>Mark your starting place as a waypoint to guide your return.</a:t>
            </a:r>
          </a:p>
          <a:p>
            <a:r>
              <a:rPr lang="en-US" sz="1800" dirty="0" smtClean="0"/>
              <a:t>Use your GPS device to help you find the geocache.</a:t>
            </a:r>
          </a:p>
          <a:p>
            <a:r>
              <a:rPr lang="en-US" sz="1800" dirty="0" smtClean="0"/>
              <a:t>From your research, you should know the best approach for getting near the cache.</a:t>
            </a:r>
          </a:p>
          <a:p>
            <a:r>
              <a:rPr lang="en-US" sz="1800" dirty="0" smtClean="0"/>
              <a:t>As you get closer to the final location, don’t rely too much on the GPS pointer arrow, but rather concentrate more on the overall distance decreasing.</a:t>
            </a:r>
          </a:p>
          <a:p>
            <a:r>
              <a:rPr lang="en-US" sz="1800" dirty="0" smtClean="0"/>
              <a:t>The final 30 feet can be the most difficult.</a:t>
            </a:r>
          </a:p>
          <a:p>
            <a:r>
              <a:rPr lang="en-US" sz="1800" dirty="0" smtClean="0"/>
              <a:t>At this stage, look around for likely hiding spots and remember, a cache may be cleverly hidden and camouflaged.</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100</a:t>
            </a:fld>
            <a:endParaRPr lang="ru-RU"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068705"/>
            <a:ext cx="2971800" cy="2129790"/>
          </a:xfrm>
          <a:prstGeom prst="rect">
            <a:avLst/>
          </a:prstGeom>
        </p:spPr>
      </p:pic>
    </p:spTree>
    <p:extLst>
      <p:ext uri="{BB962C8B-B14F-4D97-AF65-F5344CB8AC3E}">
        <p14:creationId xmlns:p14="http://schemas.microsoft.com/office/powerpoint/2010/main" val="3416086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a:t>Finding Your First Cache</a:t>
            </a:r>
          </a:p>
        </p:txBody>
      </p:sp>
      <p:sp>
        <p:nvSpPr>
          <p:cNvPr id="3" name="Content Placeholder 2"/>
          <p:cNvSpPr>
            <a:spLocks noGrp="1"/>
          </p:cNvSpPr>
          <p:nvPr>
            <p:ph idx="1"/>
          </p:nvPr>
        </p:nvSpPr>
        <p:spPr>
          <a:xfrm>
            <a:off x="1825625" y="990600"/>
            <a:ext cx="3736975" cy="5181600"/>
          </a:xfrm>
        </p:spPr>
        <p:txBody>
          <a:bodyPr/>
          <a:lstStyle/>
          <a:p>
            <a:pPr marL="0" indent="0">
              <a:buNone/>
            </a:pPr>
            <a:r>
              <a:rPr lang="en-US" dirty="0" smtClean="0"/>
              <a:t>Step 4 – The Actual Find</a:t>
            </a:r>
          </a:p>
          <a:p>
            <a:r>
              <a:rPr lang="en-US" sz="1800" dirty="0" smtClean="0"/>
              <a:t>Sign the cache’s logbook with your name or “handle, the date, and a few words about your experience.</a:t>
            </a:r>
          </a:p>
          <a:p>
            <a:r>
              <a:rPr lang="en-US" sz="1800" dirty="0" smtClean="0"/>
              <a:t>Caches often have prizes inside to be traded. </a:t>
            </a:r>
          </a:p>
          <a:p>
            <a:pPr lvl="1"/>
            <a:r>
              <a:rPr lang="en-US" sz="1400" dirty="0" smtClean="0"/>
              <a:t>If you trade for items, leave an item of at least equal value to what you take.</a:t>
            </a:r>
          </a:p>
          <a:p>
            <a:r>
              <a:rPr lang="en-US" sz="1800" dirty="0" smtClean="0"/>
              <a:t>Use the waypoint you created to guide your return.</a:t>
            </a:r>
          </a:p>
          <a:p>
            <a:r>
              <a:rPr lang="en-US" sz="1800" dirty="0" smtClean="0"/>
              <a:t>When you get home, log your visit online by going back to the cache’s page at Geocaching.com.</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101</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143000"/>
            <a:ext cx="3200400" cy="3200400"/>
          </a:xfrm>
          <a:prstGeom prst="rect">
            <a:avLst/>
          </a:prstGeom>
        </p:spPr>
      </p:pic>
    </p:spTree>
    <p:extLst>
      <p:ext uri="{BB962C8B-B14F-4D97-AF65-F5344CB8AC3E}">
        <p14:creationId xmlns:p14="http://schemas.microsoft.com/office/powerpoint/2010/main" val="17364290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7</a:t>
            </a:r>
          </a:p>
        </p:txBody>
      </p:sp>
      <p:sp>
        <p:nvSpPr>
          <p:cNvPr id="3" name="Content Placeholder 2"/>
          <p:cNvSpPr>
            <a:spLocks noGrp="1"/>
          </p:cNvSpPr>
          <p:nvPr>
            <p:ph idx="1"/>
          </p:nvPr>
        </p:nvSpPr>
        <p:spPr/>
        <p:txBody>
          <a:bodyPr/>
          <a:lstStyle/>
          <a:p>
            <a:pPr marL="0" indent="0">
              <a:buNone/>
            </a:pPr>
            <a:r>
              <a:rPr lang="en-US" sz="1600" dirty="0" smtClean="0"/>
              <a:t>With your parent's permission*, go to </a:t>
            </a:r>
            <a:r>
              <a:rPr lang="en-US" sz="1600" dirty="0" smtClean="0">
                <a:hlinkClick r:id="rId2"/>
              </a:rPr>
              <a:t>www.geocaching.com</a:t>
            </a:r>
            <a:r>
              <a:rPr lang="en-US" sz="1600" dirty="0" smtClean="0"/>
              <a:t>. Type in your city and state to locate public geocaches in your area. Share the posted information about three of those geocaches with your counselor. Then, pick one of the three and find the cache. </a:t>
            </a:r>
            <a:br>
              <a:rPr lang="en-US" sz="1600" dirty="0" smtClean="0"/>
            </a:br>
            <a:r>
              <a:rPr lang="en-US" sz="1600" dirty="0" smtClean="0"/>
              <a:t>*To fulfill this requirement, you will need to set up a free user account with www.geocaching.com. Ask your parent for permission and help before you do so.</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102</a:t>
            </a:fld>
            <a:endParaRPr lang="ru-RU" altLang="en-US"/>
          </a:p>
        </p:txBody>
      </p:sp>
    </p:spTree>
    <p:extLst>
      <p:ext uri="{BB962C8B-B14F-4D97-AF65-F5344CB8AC3E}">
        <p14:creationId xmlns:p14="http://schemas.microsoft.com/office/powerpoint/2010/main" val="28214875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30164"/>
            <a:ext cx="6913563" cy="1143000"/>
          </a:xfrm>
        </p:spPr>
        <p:txBody>
          <a:bodyPr/>
          <a:lstStyle/>
          <a:p>
            <a:r>
              <a:rPr lang="en-US" dirty="0" smtClean="0"/>
              <a:t>Geocaching.com</a:t>
            </a:r>
            <a:endParaRPr lang="en-US" dirty="0"/>
          </a:p>
        </p:txBody>
      </p:sp>
      <p:sp>
        <p:nvSpPr>
          <p:cNvPr id="3" name="Content Placeholder 2"/>
          <p:cNvSpPr>
            <a:spLocks noGrp="1"/>
          </p:cNvSpPr>
          <p:nvPr>
            <p:ph idx="1"/>
          </p:nvPr>
        </p:nvSpPr>
        <p:spPr>
          <a:xfrm>
            <a:off x="1825625" y="990600"/>
            <a:ext cx="4422775" cy="5562600"/>
          </a:xfrm>
        </p:spPr>
        <p:txBody>
          <a:bodyPr/>
          <a:lstStyle/>
          <a:p>
            <a:r>
              <a:rPr lang="en-US" sz="1800" dirty="0" smtClean="0">
                <a:hlinkClick r:id="rId2"/>
              </a:rPr>
              <a:t>www.geocaching.com</a:t>
            </a:r>
            <a:r>
              <a:rPr lang="en-US" sz="1800" dirty="0" smtClean="0"/>
              <a:t> is the most popular website for the public sport of geocaching.</a:t>
            </a:r>
          </a:p>
          <a:p>
            <a:r>
              <a:rPr lang="en-US" sz="1800" dirty="0" smtClean="0"/>
              <a:t>The site has more than a million active caches and has hundreds of thousands of users worldwide.</a:t>
            </a:r>
          </a:p>
          <a:p>
            <a:r>
              <a:rPr lang="en-US" sz="1800" dirty="0" smtClean="0"/>
              <a:t>Basic membership is free, but for a small yearly fee, you can get the bonus features of a premium membership.</a:t>
            </a:r>
          </a:p>
          <a:p>
            <a:r>
              <a:rPr lang="en-US" sz="1800" dirty="0" smtClean="0"/>
              <a:t>After logging in, go to the </a:t>
            </a:r>
            <a:r>
              <a:rPr lang="en-US" sz="1800" dirty="0" smtClean="0">
                <a:hlinkClick r:id="rId3"/>
              </a:rPr>
              <a:t>Help Center</a:t>
            </a:r>
            <a:r>
              <a:rPr lang="en-US" sz="1800" dirty="0" smtClean="0"/>
              <a:t> as there are several topics that are must-reads for beginning geocachers.</a:t>
            </a:r>
          </a:p>
          <a:p>
            <a:r>
              <a:rPr lang="en-US" sz="1800" dirty="0" smtClean="0"/>
              <a:t>All caches posted on Geocaching.com adhere to their guidelines and are confirmed by volunteer reviewers.</a:t>
            </a:r>
            <a:endParaRPr lang="en-US" sz="18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103</a:t>
            </a:fld>
            <a:endParaRPr lang="ru-RU" alt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987" y="990600"/>
            <a:ext cx="2952750" cy="2952750"/>
          </a:xfrm>
          <a:prstGeom prst="rect">
            <a:avLst/>
          </a:prstGeom>
        </p:spPr>
      </p:pic>
    </p:spTree>
    <p:extLst>
      <p:ext uri="{BB962C8B-B14F-4D97-AF65-F5344CB8AC3E}">
        <p14:creationId xmlns:p14="http://schemas.microsoft.com/office/powerpoint/2010/main" val="6913315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8</a:t>
            </a:r>
          </a:p>
        </p:txBody>
      </p:sp>
      <p:sp>
        <p:nvSpPr>
          <p:cNvPr id="3" name="Content Placeholder 2"/>
          <p:cNvSpPr>
            <a:spLocks noGrp="1"/>
          </p:cNvSpPr>
          <p:nvPr>
            <p:ph idx="1"/>
          </p:nvPr>
        </p:nvSpPr>
        <p:spPr/>
        <p:txBody>
          <a:bodyPr/>
          <a:lstStyle/>
          <a:p>
            <a:pPr marL="0" indent="0">
              <a:buNone/>
            </a:pPr>
            <a:r>
              <a:rPr lang="en-US" sz="1400" dirty="0" smtClean="0"/>
              <a:t>Do ONE of the following:</a:t>
            </a:r>
          </a:p>
          <a:p>
            <a:pPr lvl="1">
              <a:buFont typeface="+mj-lt"/>
              <a:buAutoNum type="alphaLcPeriod"/>
            </a:pPr>
            <a:r>
              <a:rPr lang="en-US" sz="1400" dirty="0" smtClean="0">
                <a:solidFill>
                  <a:srgbClr val="C00000"/>
                </a:solidFill>
              </a:rPr>
              <a:t>If a Cache to Eagle® series exists in your council, visit at least three of the 12 locations in the series. Describe the projects that each cache you visit highlights, and explain how the Cache to Eagle® program helps share our Scouting service with the public.</a:t>
            </a:r>
          </a:p>
          <a:p>
            <a:pPr lvl="1">
              <a:buFont typeface="+mj-lt"/>
              <a:buAutoNum type="alphaLcPeriod"/>
            </a:pPr>
            <a:r>
              <a:rPr lang="en-US" sz="1400" dirty="0" smtClean="0"/>
              <a:t>Create a Scouting-related Travel Bug® that promotes one of the values of Scouting. "Release" your Travel Bug into a public geocache and, with your parent's permission, monitor its progress at www.geocaching.com for 30 days. Keep a log, and share this with your counselor at the end of the 30-day period.</a:t>
            </a:r>
          </a:p>
          <a:p>
            <a:pPr lvl="1">
              <a:buFont typeface="+mj-lt"/>
              <a:buAutoNum type="alphaLcPeriod"/>
            </a:pPr>
            <a:r>
              <a:rPr lang="en-US" sz="1400" dirty="0" smtClean="0"/>
              <a:t>Set up and hide a public geocache, following the guidelines in the </a:t>
            </a:r>
            <a:r>
              <a:rPr lang="en-US" sz="1400" b="1" i="1" dirty="0" smtClean="0"/>
              <a:t>Geocaching</a:t>
            </a:r>
            <a:r>
              <a:rPr lang="en-US" sz="1400" dirty="0" smtClean="0"/>
              <a:t> merit badge pamphlet. Before doing so, share with your counselor a three-month maintenance plan for the geocache where you are personally responsible for those three months. After setting up the geocache, with your parent’s permission, follow the logs online for 30 days and share them with your counselor. You must archive the geocache when you are no longer maintaining it.</a:t>
            </a:r>
          </a:p>
          <a:p>
            <a:pPr lvl="1">
              <a:buFont typeface="+mj-lt"/>
              <a:buAutoNum type="alphaLcPeriod"/>
            </a:pPr>
            <a:r>
              <a:rPr lang="en-US" sz="1400" dirty="0" smtClean="0"/>
              <a:t>Explain what Cache In Trash Out (CITO) means, and describe how you have practiced CITO at public geocaches or at a CITO event. Then, either create CITO containers to leave at public caches, or host a CITO event for your unit or for the public.</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104</a:t>
            </a:fld>
            <a:endParaRPr lang="ru-RU" altLang="en-US"/>
          </a:p>
        </p:txBody>
      </p:sp>
    </p:spTree>
    <p:extLst>
      <p:ext uri="{BB962C8B-B14F-4D97-AF65-F5344CB8AC3E}">
        <p14:creationId xmlns:p14="http://schemas.microsoft.com/office/powerpoint/2010/main" val="30814651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to Eagle</a:t>
            </a:r>
            <a:endParaRPr lang="en-US" dirty="0"/>
          </a:p>
        </p:txBody>
      </p:sp>
      <p:sp>
        <p:nvSpPr>
          <p:cNvPr id="3" name="Content Placeholder 2"/>
          <p:cNvSpPr>
            <a:spLocks noGrp="1"/>
          </p:cNvSpPr>
          <p:nvPr>
            <p:ph idx="1"/>
          </p:nvPr>
        </p:nvSpPr>
        <p:spPr/>
        <p:txBody>
          <a:bodyPr/>
          <a:lstStyle/>
          <a:p>
            <a:r>
              <a:rPr lang="en-US" b="1" dirty="0" smtClean="0"/>
              <a:t>Cache to Eagle </a:t>
            </a:r>
            <a:r>
              <a:rPr lang="en-US" dirty="0" smtClean="0"/>
              <a:t>is a series of public geocaches that have been set up at the sites of Eagle Scout Service projects.</a:t>
            </a:r>
          </a:p>
          <a:p>
            <a:r>
              <a:rPr lang="en-US" dirty="0" smtClean="0"/>
              <a:t>Contact your local council to see if they have set up a Cache to Eagle Program. </a:t>
            </a:r>
            <a:endParaRPr lang="en-US" dirty="0"/>
          </a:p>
        </p:txBody>
      </p:sp>
      <p:sp>
        <p:nvSpPr>
          <p:cNvPr id="7" name="Slide Number Placeholder 6"/>
          <p:cNvSpPr>
            <a:spLocks noGrp="1"/>
          </p:cNvSpPr>
          <p:nvPr>
            <p:ph type="sldNum" sz="quarter" idx="12"/>
          </p:nvPr>
        </p:nvSpPr>
        <p:spPr/>
        <p:txBody>
          <a:bodyPr/>
          <a:lstStyle/>
          <a:p>
            <a:fld id="{53C3D850-ADB3-4568-800E-3A1BDD06611D}" type="slidenum">
              <a:rPr lang="ru-RU" altLang="en-US" smtClean="0"/>
              <a:pPr/>
              <a:t>105</a:t>
            </a:fld>
            <a:endParaRPr lang="ru-RU"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733800"/>
            <a:ext cx="2667000" cy="1981200"/>
          </a:xfrm>
          <a:prstGeom prst="rect">
            <a:avLst/>
          </a:prstGeom>
        </p:spPr>
      </p:pic>
    </p:spTree>
    <p:extLst>
      <p:ext uri="{BB962C8B-B14F-4D97-AF65-F5344CB8AC3E}">
        <p14:creationId xmlns:p14="http://schemas.microsoft.com/office/powerpoint/2010/main" val="39616291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8</a:t>
            </a:r>
          </a:p>
        </p:txBody>
      </p:sp>
      <p:sp>
        <p:nvSpPr>
          <p:cNvPr id="3" name="Content Placeholder 2"/>
          <p:cNvSpPr>
            <a:spLocks noGrp="1"/>
          </p:cNvSpPr>
          <p:nvPr>
            <p:ph idx="1"/>
          </p:nvPr>
        </p:nvSpPr>
        <p:spPr/>
        <p:txBody>
          <a:bodyPr/>
          <a:lstStyle/>
          <a:p>
            <a:pPr marL="0" indent="0">
              <a:buNone/>
            </a:pPr>
            <a:r>
              <a:rPr lang="en-US" sz="1400" dirty="0" smtClean="0"/>
              <a:t>Do ONE of the following:</a:t>
            </a:r>
          </a:p>
          <a:p>
            <a:pPr lvl="1">
              <a:buFont typeface="+mj-lt"/>
              <a:buAutoNum type="alphaLcPeriod"/>
            </a:pPr>
            <a:r>
              <a:rPr lang="en-US" sz="1400" dirty="0" smtClean="0"/>
              <a:t>If a Cache to Eagle® series exists in your council, visit at least three of the 12 locations in the series. Describe the projects that each cache you visit highlights, and explain how the Cache to Eagle® program helps share our Scouting service with the public.</a:t>
            </a:r>
          </a:p>
          <a:p>
            <a:pPr lvl="1">
              <a:buFont typeface="+mj-lt"/>
              <a:buAutoNum type="alphaLcPeriod"/>
            </a:pPr>
            <a:r>
              <a:rPr lang="en-US" sz="1400" dirty="0" smtClean="0">
                <a:solidFill>
                  <a:srgbClr val="C00000"/>
                </a:solidFill>
              </a:rPr>
              <a:t>Create a Scouting-related Travel Bug® that promotes one of the values of Scouting. "Release" your Travel Bug into a public geocache and, with your parent's permission, monitor its progress at www.geocaching.com for 30 days. Keep a log, and share this with your counselor at the end of the 30-day period.</a:t>
            </a:r>
          </a:p>
          <a:p>
            <a:pPr lvl="1">
              <a:buFont typeface="+mj-lt"/>
              <a:buAutoNum type="alphaLcPeriod"/>
            </a:pPr>
            <a:r>
              <a:rPr lang="en-US" sz="1400" dirty="0" smtClean="0"/>
              <a:t>Set up and hide a public geocache, following the guidelines in the </a:t>
            </a:r>
            <a:r>
              <a:rPr lang="en-US" sz="1400" b="1" i="1" dirty="0" smtClean="0"/>
              <a:t>Geocaching</a:t>
            </a:r>
            <a:r>
              <a:rPr lang="en-US" sz="1400" dirty="0" smtClean="0"/>
              <a:t> merit badge pamphlet. Before doing so, share with your counselor a three-month maintenance plan for the geocache where you are personally responsible for those three months. After setting up the geocache, with your parent’s permission, follow the logs online for 30 days and share them with your counselor. You must archive the geocache when you are no longer maintaining it.</a:t>
            </a:r>
          </a:p>
          <a:p>
            <a:pPr lvl="1">
              <a:buFont typeface="+mj-lt"/>
              <a:buAutoNum type="alphaLcPeriod"/>
            </a:pPr>
            <a:r>
              <a:rPr lang="en-US" sz="1400" dirty="0" smtClean="0"/>
              <a:t>Explain what Cache In Trash Out (CITO) means, and describe how you have practiced CITO at public geocaches or at a CITO event. Then, either create CITO containers to leave at public caches, or host a CITO event for your unit or for the public.</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106</a:t>
            </a:fld>
            <a:endParaRPr lang="ru-RU" altLang="en-US"/>
          </a:p>
        </p:txBody>
      </p:sp>
    </p:spTree>
    <p:extLst>
      <p:ext uri="{BB962C8B-B14F-4D97-AF65-F5344CB8AC3E}">
        <p14:creationId xmlns:p14="http://schemas.microsoft.com/office/powerpoint/2010/main" val="23182093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15089"/>
            <a:ext cx="6913563" cy="1143000"/>
          </a:xfrm>
        </p:spPr>
        <p:txBody>
          <a:bodyPr/>
          <a:lstStyle/>
          <a:p>
            <a:r>
              <a:rPr lang="en-US" dirty="0" smtClean="0"/>
              <a:t>Travel Bugs</a:t>
            </a:r>
            <a:endParaRPr lang="en-US" dirty="0"/>
          </a:p>
        </p:txBody>
      </p:sp>
      <p:sp>
        <p:nvSpPr>
          <p:cNvPr id="3" name="Content Placeholder 2"/>
          <p:cNvSpPr>
            <a:spLocks noGrp="1"/>
          </p:cNvSpPr>
          <p:nvPr>
            <p:ph idx="1"/>
          </p:nvPr>
        </p:nvSpPr>
        <p:spPr>
          <a:xfrm>
            <a:off x="1825625" y="1219200"/>
            <a:ext cx="3889375" cy="5502275"/>
          </a:xfrm>
        </p:spPr>
        <p:txBody>
          <a:bodyPr/>
          <a:lstStyle/>
          <a:p>
            <a:r>
              <a:rPr lang="en-US" sz="1800" dirty="0" smtClean="0"/>
              <a:t>Travel Bugs are a main trackable item that can be purchased through Geocaching.com. </a:t>
            </a:r>
          </a:p>
          <a:p>
            <a:r>
              <a:rPr lang="en-US" sz="1800" dirty="0" smtClean="0"/>
              <a:t>Travel Bugs are like dog tags with a unique code that you can attach to any item of your choice. </a:t>
            </a:r>
          </a:p>
          <a:p>
            <a:r>
              <a:rPr lang="en-US" sz="1800" dirty="0" smtClean="0"/>
              <a:t>Travel Bugs at Geocaching.com have a page with the object’s mission (what the owner wants to have happen with the traveling object).</a:t>
            </a:r>
          </a:p>
          <a:p>
            <a:r>
              <a:rPr lang="en-US" sz="1800" dirty="0" smtClean="0"/>
              <a:t>Miles traveled are logged and the person who moves it to a new cache posts a note about it on the Geocaching.com site.</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107</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310481"/>
            <a:ext cx="3149600" cy="2362200"/>
          </a:xfrm>
          <a:prstGeom prst="rect">
            <a:avLst/>
          </a:prstGeom>
        </p:spPr>
      </p:pic>
    </p:spTree>
    <p:extLst>
      <p:ext uri="{BB962C8B-B14F-4D97-AF65-F5344CB8AC3E}">
        <p14:creationId xmlns:p14="http://schemas.microsoft.com/office/powerpoint/2010/main" val="28375088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8</a:t>
            </a:r>
          </a:p>
        </p:txBody>
      </p:sp>
      <p:sp>
        <p:nvSpPr>
          <p:cNvPr id="3" name="Content Placeholder 2"/>
          <p:cNvSpPr>
            <a:spLocks noGrp="1"/>
          </p:cNvSpPr>
          <p:nvPr>
            <p:ph idx="1"/>
          </p:nvPr>
        </p:nvSpPr>
        <p:spPr/>
        <p:txBody>
          <a:bodyPr/>
          <a:lstStyle/>
          <a:p>
            <a:pPr marL="0" indent="0">
              <a:buNone/>
            </a:pPr>
            <a:r>
              <a:rPr lang="en-US" sz="1400" dirty="0" smtClean="0"/>
              <a:t>Do ONE of the following:</a:t>
            </a:r>
          </a:p>
          <a:p>
            <a:pPr lvl="1">
              <a:buFont typeface="+mj-lt"/>
              <a:buAutoNum type="alphaLcPeriod"/>
            </a:pPr>
            <a:r>
              <a:rPr lang="en-US" sz="1400" dirty="0" smtClean="0"/>
              <a:t>If a Cache to Eagle® series exists in your council, visit at least three of the 12 locations in the series. Describe the projects that each cache you visit highlights, and explain how the Cache to Eagle® program helps share our Scouting service with the public.</a:t>
            </a:r>
          </a:p>
          <a:p>
            <a:pPr lvl="1">
              <a:buFont typeface="+mj-lt"/>
              <a:buAutoNum type="alphaLcPeriod"/>
            </a:pPr>
            <a:r>
              <a:rPr lang="en-US" sz="1400" dirty="0" smtClean="0"/>
              <a:t>Create a Scouting-related Travel Bug® that promotes one of the values of Scouting. "Release" your Travel Bug into a public geocache and, with your parent's permission, monitor its progress at www.geocaching.com for 30 days. Keep a log, and share this with your counselor at the end of the 30-day period.</a:t>
            </a:r>
          </a:p>
          <a:p>
            <a:pPr lvl="1">
              <a:buFont typeface="+mj-lt"/>
              <a:buAutoNum type="alphaLcPeriod"/>
            </a:pPr>
            <a:r>
              <a:rPr lang="en-US" sz="1400" dirty="0" smtClean="0">
                <a:solidFill>
                  <a:srgbClr val="C00000"/>
                </a:solidFill>
              </a:rPr>
              <a:t>Set up and hide a public geocache, following the guidelines in the </a:t>
            </a:r>
            <a:r>
              <a:rPr lang="en-US" sz="1400" b="1" i="1" dirty="0" smtClean="0">
                <a:solidFill>
                  <a:srgbClr val="C00000"/>
                </a:solidFill>
              </a:rPr>
              <a:t>Geocaching</a:t>
            </a:r>
            <a:r>
              <a:rPr lang="en-US" sz="1400" dirty="0" smtClean="0">
                <a:solidFill>
                  <a:srgbClr val="C00000"/>
                </a:solidFill>
              </a:rPr>
              <a:t> merit badge pamphlet. Before doing so, share with your counselor a three-month maintenance plan for the geocache where you are personally responsible for those three months. After setting up the geocache, with your parent’s permission, follow the logs online for 30 days and share them with your counselor. You must archive the geocache when you are no longer maintaining it.</a:t>
            </a:r>
          </a:p>
          <a:p>
            <a:pPr lvl="1">
              <a:buFont typeface="+mj-lt"/>
              <a:buAutoNum type="alphaLcPeriod"/>
            </a:pPr>
            <a:r>
              <a:rPr lang="en-US" sz="1400" dirty="0" smtClean="0"/>
              <a:t>Explain what Cache In Trash Out (CITO) means, and describe how you have practiced CITO at public geocaches or at a CITO event. Then, either create CITO containers to leave at public caches, or host a CITO event for your unit or for the public.</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108</a:t>
            </a:fld>
            <a:endParaRPr lang="ru-RU" altLang="en-US"/>
          </a:p>
        </p:txBody>
      </p:sp>
    </p:spTree>
    <p:extLst>
      <p:ext uri="{BB962C8B-B14F-4D97-AF65-F5344CB8AC3E}">
        <p14:creationId xmlns:p14="http://schemas.microsoft.com/office/powerpoint/2010/main" val="21569540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976" y="41672"/>
            <a:ext cx="6913563" cy="1143000"/>
          </a:xfrm>
        </p:spPr>
        <p:txBody>
          <a:bodyPr/>
          <a:lstStyle/>
          <a:p>
            <a:r>
              <a:rPr lang="en-US" dirty="0" smtClean="0"/>
              <a:t>Setting Up Your Own Geocaches</a:t>
            </a:r>
            <a:endParaRPr lang="en-US" dirty="0"/>
          </a:p>
        </p:txBody>
      </p:sp>
      <p:sp>
        <p:nvSpPr>
          <p:cNvPr id="3" name="Content Placeholder 2"/>
          <p:cNvSpPr>
            <a:spLocks noGrp="1"/>
          </p:cNvSpPr>
          <p:nvPr>
            <p:ph idx="1"/>
          </p:nvPr>
        </p:nvSpPr>
        <p:spPr>
          <a:xfrm>
            <a:off x="1861556" y="3657600"/>
            <a:ext cx="6923088" cy="2697163"/>
          </a:xfrm>
        </p:spPr>
        <p:txBody>
          <a:bodyPr/>
          <a:lstStyle/>
          <a:p>
            <a:r>
              <a:rPr lang="en-US" dirty="0" smtClean="0"/>
              <a:t>Follow the rules when you place your own cache.</a:t>
            </a:r>
          </a:p>
          <a:p>
            <a:r>
              <a:rPr lang="en-US" dirty="0" smtClean="0"/>
              <a:t>Complete geocaching guidelines for Geocaching.com are at </a:t>
            </a:r>
            <a:r>
              <a:rPr lang="en-US" dirty="0" smtClean="0">
                <a:hlinkClick r:id="rId2"/>
              </a:rPr>
              <a:t>https://www.geocaching.com/play/guidelines</a:t>
            </a:r>
            <a:r>
              <a:rPr lang="en-US" dirty="0" smtClean="0"/>
              <a:t>.</a:t>
            </a:r>
          </a:p>
          <a:p>
            <a:r>
              <a:rPr lang="en-US" dirty="0" smtClean="0"/>
              <a:t>The guidelines cover safety rules as well as environmental concerns.</a:t>
            </a:r>
          </a:p>
          <a:p>
            <a:r>
              <a:rPr lang="en-US" dirty="0" smtClean="0"/>
              <a:t>Geocaching.com also has a quick guide to hiding your first geocache at </a:t>
            </a:r>
            <a:r>
              <a:rPr lang="en-US" dirty="0" smtClean="0">
                <a:hlinkClick r:id="rId3"/>
              </a:rPr>
              <a:t>https://www.geocaching.com/play/hide</a:t>
            </a:r>
            <a:r>
              <a:rPr lang="en-US" dirty="0" smtClean="0"/>
              <a:t>. </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109</a:t>
            </a:fld>
            <a:endParaRPr lang="ru-RU" alt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007" y="990600"/>
            <a:ext cx="3365500" cy="2540000"/>
          </a:xfrm>
          <a:prstGeom prst="rect">
            <a:avLst/>
          </a:prstGeom>
        </p:spPr>
      </p:pic>
    </p:spTree>
    <p:extLst>
      <p:ext uri="{BB962C8B-B14F-4D97-AF65-F5344CB8AC3E}">
        <p14:creationId xmlns:p14="http://schemas.microsoft.com/office/powerpoint/2010/main" val="4052059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First-Aid Kit</a:t>
            </a:r>
            <a:endParaRPr lang="en-US" dirty="0"/>
          </a:p>
        </p:txBody>
      </p:sp>
      <p:sp>
        <p:nvSpPr>
          <p:cNvPr id="3" name="Content Placeholder 2"/>
          <p:cNvSpPr>
            <a:spLocks noGrp="1"/>
          </p:cNvSpPr>
          <p:nvPr>
            <p:ph idx="1"/>
          </p:nvPr>
        </p:nvSpPr>
        <p:spPr/>
        <p:txBody>
          <a:bodyPr/>
          <a:lstStyle/>
          <a:p>
            <a:pPr marL="0" indent="0">
              <a:buNone/>
            </a:pPr>
            <a:r>
              <a:rPr lang="en-US" dirty="0" smtClean="0"/>
              <a:t>The items you carry in your personal first-aid kit will handle most of the medical problems you are likely to encounter while geocaching.</a:t>
            </a:r>
          </a:p>
          <a:p>
            <a:pPr>
              <a:buFont typeface="Wingdings" panose="05000000000000000000" pitchFamily="2" charset="2"/>
              <a:buChar char="q"/>
            </a:pPr>
            <a:r>
              <a:rPr lang="en-US" sz="1600" dirty="0" smtClean="0"/>
              <a:t>Adhesive bandages (6)</a:t>
            </a:r>
          </a:p>
          <a:p>
            <a:pPr>
              <a:buFont typeface="Wingdings" panose="05000000000000000000" pitchFamily="2" charset="2"/>
              <a:buChar char="q"/>
            </a:pPr>
            <a:r>
              <a:rPr lang="en-US" sz="1600" dirty="0" smtClean="0"/>
              <a:t>Sterile gauze pads, 3”x3” (2)</a:t>
            </a:r>
          </a:p>
          <a:p>
            <a:pPr>
              <a:buFont typeface="Wingdings" panose="05000000000000000000" pitchFamily="2" charset="2"/>
              <a:buChar char="q"/>
            </a:pPr>
            <a:r>
              <a:rPr lang="en-US" sz="1600" dirty="0" smtClean="0"/>
              <a:t>Adhesive tape (1 small roll)</a:t>
            </a:r>
          </a:p>
          <a:p>
            <a:pPr>
              <a:buFont typeface="Wingdings" panose="05000000000000000000" pitchFamily="2" charset="2"/>
              <a:buChar char="q"/>
            </a:pPr>
            <a:r>
              <a:rPr lang="en-US" sz="1600" dirty="0" smtClean="0"/>
              <a:t>Moleskin, 3”x6” (1)</a:t>
            </a:r>
          </a:p>
          <a:p>
            <a:pPr>
              <a:buFont typeface="Wingdings" panose="05000000000000000000" pitchFamily="2" charset="2"/>
              <a:buChar char="q"/>
            </a:pPr>
            <a:r>
              <a:rPr lang="en-US" sz="1600" dirty="0" smtClean="0"/>
              <a:t>Hand sanitizing gel (1 travel size bottle)</a:t>
            </a:r>
          </a:p>
          <a:p>
            <a:pPr>
              <a:buFont typeface="Wingdings" panose="05000000000000000000" pitchFamily="2" charset="2"/>
              <a:buChar char="q"/>
            </a:pPr>
            <a:r>
              <a:rPr lang="en-US" sz="1600" dirty="0" smtClean="0"/>
              <a:t>Triple antibiotic ointment (1 small tube)</a:t>
            </a:r>
          </a:p>
          <a:p>
            <a:pPr>
              <a:buFont typeface="Wingdings" panose="05000000000000000000" pitchFamily="2" charset="2"/>
              <a:buChar char="q"/>
            </a:pPr>
            <a:r>
              <a:rPr lang="en-US" sz="1600" dirty="0" smtClean="0"/>
              <a:t>Scissors</a:t>
            </a:r>
          </a:p>
          <a:p>
            <a:pPr>
              <a:buFont typeface="Wingdings" panose="05000000000000000000" pitchFamily="2" charset="2"/>
              <a:buChar char="q"/>
            </a:pPr>
            <a:r>
              <a:rPr lang="en-US" sz="1600" dirty="0" smtClean="0"/>
              <a:t>Nonlatex disposable gloves (1 pair)</a:t>
            </a:r>
          </a:p>
          <a:p>
            <a:pPr>
              <a:buFont typeface="Wingdings" panose="05000000000000000000" pitchFamily="2" charset="2"/>
              <a:buChar char="q"/>
            </a:pPr>
            <a:r>
              <a:rPr lang="en-US" sz="1600" dirty="0" smtClean="0"/>
              <a:t>Mouth barrier device</a:t>
            </a:r>
          </a:p>
          <a:p>
            <a:pPr>
              <a:buFont typeface="Wingdings" panose="05000000000000000000" pitchFamily="2" charset="2"/>
              <a:buChar char="q"/>
            </a:pPr>
            <a:r>
              <a:rPr lang="en-US" sz="1600" dirty="0" smtClean="0"/>
              <a:t>Pencil and paper</a:t>
            </a:r>
            <a:endParaRPr lang="en-US" sz="1600"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11</a:t>
            </a:fld>
            <a:endParaRPr lang="ru-RU" altLang="en-US"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400" y="2438400"/>
            <a:ext cx="3048000" cy="3048000"/>
          </a:xfrm>
          <a:prstGeom prst="rect">
            <a:avLst/>
          </a:prstGeom>
        </p:spPr>
      </p:pic>
    </p:spTree>
    <p:extLst>
      <p:ext uri="{BB962C8B-B14F-4D97-AF65-F5344CB8AC3E}">
        <p14:creationId xmlns:p14="http://schemas.microsoft.com/office/powerpoint/2010/main" val="33219170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8</a:t>
            </a:r>
          </a:p>
        </p:txBody>
      </p:sp>
      <p:sp>
        <p:nvSpPr>
          <p:cNvPr id="3" name="Content Placeholder 2"/>
          <p:cNvSpPr>
            <a:spLocks noGrp="1"/>
          </p:cNvSpPr>
          <p:nvPr>
            <p:ph idx="1"/>
          </p:nvPr>
        </p:nvSpPr>
        <p:spPr>
          <a:xfrm>
            <a:off x="1825625" y="1600200"/>
            <a:ext cx="6923088" cy="4800600"/>
          </a:xfrm>
        </p:spPr>
        <p:txBody>
          <a:bodyPr/>
          <a:lstStyle/>
          <a:p>
            <a:pPr marL="0" indent="0">
              <a:buNone/>
            </a:pPr>
            <a:r>
              <a:rPr lang="en-US" sz="1400" dirty="0" smtClean="0"/>
              <a:t>Do ONE of the following:</a:t>
            </a:r>
          </a:p>
          <a:p>
            <a:pPr lvl="1">
              <a:buFont typeface="+mj-lt"/>
              <a:buAutoNum type="alphaLcPeriod"/>
            </a:pPr>
            <a:r>
              <a:rPr lang="en-US" sz="1400" dirty="0" smtClean="0"/>
              <a:t>If a Cache to Eagle® series exists in your council, visit at least three of the 12 locations in the series. Describe the projects that each cache you visit highlights, and explain how the Cache to Eagle® program helps share our Scouting service with the public.</a:t>
            </a:r>
          </a:p>
          <a:p>
            <a:pPr lvl="1">
              <a:buFont typeface="+mj-lt"/>
              <a:buAutoNum type="alphaLcPeriod"/>
            </a:pPr>
            <a:r>
              <a:rPr lang="en-US" sz="1400" dirty="0" smtClean="0"/>
              <a:t>Create a Scouting-related Travel Bug® that promotes one of the values of Scouting. "Release" your Travel Bug into a public geocache and, with your parent's permission, monitor its progress at www.geocaching.com for 30 days. Keep a log, and share this with your counselor at the end of the 30-day period.</a:t>
            </a:r>
          </a:p>
          <a:p>
            <a:pPr lvl="1">
              <a:buFont typeface="+mj-lt"/>
              <a:buAutoNum type="alphaLcPeriod"/>
            </a:pPr>
            <a:r>
              <a:rPr lang="en-US" sz="1400" dirty="0" smtClean="0"/>
              <a:t>Set up and hide a public geocache, following the guidelines in the </a:t>
            </a:r>
            <a:r>
              <a:rPr lang="en-US" sz="1400" b="1" i="1" dirty="0" smtClean="0"/>
              <a:t>Geocaching</a:t>
            </a:r>
            <a:r>
              <a:rPr lang="en-US" sz="1400" dirty="0" smtClean="0"/>
              <a:t> merit badge pamphlet. Before doing so, share with your counselor a three-month maintenance plan for the geocache where you are personally responsible for those three months. After setting up the geocache, with your parent’s permission, follow the logs online for 30 days and share them with your counselor. You must archive the geocache when you are no longer maintaining it.</a:t>
            </a:r>
          </a:p>
          <a:p>
            <a:pPr lvl="1">
              <a:buFont typeface="+mj-lt"/>
              <a:buAutoNum type="alphaLcPeriod"/>
            </a:pPr>
            <a:r>
              <a:rPr lang="en-US" sz="1400" dirty="0" smtClean="0">
                <a:solidFill>
                  <a:srgbClr val="C00000"/>
                </a:solidFill>
              </a:rPr>
              <a:t>Explain what Cache In Trash Out (CITO) means, and describe how you have practiced CITO at public geocaches or at a CITO event. Then, either create CITO containers to leave at public caches, or host a CITO event for your unit or for the public.</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110</a:t>
            </a:fld>
            <a:endParaRPr lang="ru-RU" altLang="en-US"/>
          </a:p>
        </p:txBody>
      </p:sp>
    </p:spTree>
    <p:extLst>
      <p:ext uri="{BB962C8B-B14F-4D97-AF65-F5344CB8AC3E}">
        <p14:creationId xmlns:p14="http://schemas.microsoft.com/office/powerpoint/2010/main" val="433030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In Trash Out (CITO)</a:t>
            </a:r>
            <a:endParaRPr lang="en-US" dirty="0"/>
          </a:p>
        </p:txBody>
      </p:sp>
      <p:sp>
        <p:nvSpPr>
          <p:cNvPr id="3" name="Content Placeholder 2"/>
          <p:cNvSpPr>
            <a:spLocks noGrp="1"/>
          </p:cNvSpPr>
          <p:nvPr>
            <p:ph idx="1"/>
          </p:nvPr>
        </p:nvSpPr>
        <p:spPr/>
        <p:txBody>
          <a:bodyPr/>
          <a:lstStyle/>
          <a:p>
            <a:r>
              <a:rPr lang="en-US" dirty="0" smtClean="0"/>
              <a:t>The Cache In Trash Out program is a way for geocachers to repay the public parks and other locations for allowing geocaching on their property.</a:t>
            </a:r>
          </a:p>
          <a:p>
            <a:r>
              <a:rPr lang="en-US" dirty="0" smtClean="0"/>
              <a:t>The easiest way to use CITO is to carry a trash bag with you whenever you geocache and use it to clean up the areas where the caches are located.</a:t>
            </a:r>
          </a:p>
          <a:p>
            <a:r>
              <a:rPr lang="en-US" dirty="0"/>
              <a:t>You can also organize a community CITO event.</a:t>
            </a:r>
          </a:p>
          <a:p>
            <a:pPr lvl="1"/>
            <a:r>
              <a:rPr lang="en-US" sz="1600" dirty="0"/>
              <a:t>A community service project in which public geocachers work side by side with Scouts.</a:t>
            </a:r>
          </a:p>
          <a:p>
            <a:pPr lvl="1"/>
            <a:r>
              <a:rPr lang="en-US" sz="1600" dirty="0"/>
              <a:t>Work with an agency or a community organization to decide on a good service project.</a:t>
            </a:r>
          </a:p>
          <a:p>
            <a:pPr lvl="1"/>
            <a:r>
              <a:rPr lang="en-US" sz="1600" dirty="0"/>
              <a:t>Then create an event listing on Geocaching.com</a:t>
            </a:r>
          </a:p>
          <a:p>
            <a:r>
              <a:rPr lang="en-US" dirty="0" smtClean="0"/>
              <a:t>DIPO - Dog In Poop Out</a:t>
            </a:r>
          </a:p>
          <a:p>
            <a:pPr lvl="1"/>
            <a:r>
              <a:rPr lang="en-US" sz="1600" dirty="0" smtClean="0"/>
              <a:t>Make </a:t>
            </a:r>
            <a:r>
              <a:rPr lang="en-US" sz="1600" dirty="0"/>
              <a:t>sure you clean up after </a:t>
            </a:r>
            <a:r>
              <a:rPr lang="en-US" sz="1600" dirty="0" smtClean="0"/>
              <a:t>your pets!</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111</a:t>
            </a:fld>
            <a:endParaRPr lang="ru-RU" altLang="en-US"/>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2800" y="0"/>
            <a:ext cx="1968374" cy="1977644"/>
          </a:xfrm>
          <a:prstGeom prst="rect">
            <a:avLst/>
          </a:prstGeom>
        </p:spPr>
      </p:pic>
    </p:spTree>
    <p:extLst>
      <p:ext uri="{BB962C8B-B14F-4D97-AF65-F5344CB8AC3E}">
        <p14:creationId xmlns:p14="http://schemas.microsoft.com/office/powerpoint/2010/main" val="1529666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CITO Containers</a:t>
            </a:r>
            <a:endParaRPr lang="en-US" dirty="0"/>
          </a:p>
        </p:txBody>
      </p:sp>
      <p:sp>
        <p:nvSpPr>
          <p:cNvPr id="3" name="Content Placeholder 2"/>
          <p:cNvSpPr>
            <a:spLocks noGrp="1"/>
          </p:cNvSpPr>
          <p:nvPr>
            <p:ph idx="1"/>
          </p:nvPr>
        </p:nvSpPr>
        <p:spPr>
          <a:xfrm>
            <a:off x="1825625" y="1600200"/>
            <a:ext cx="4698434" cy="4876800"/>
          </a:xfrm>
        </p:spPr>
        <p:txBody>
          <a:bodyPr/>
          <a:lstStyle/>
          <a:p>
            <a:r>
              <a:rPr lang="en-US" dirty="0" smtClean="0"/>
              <a:t>Old film canisters make great CITO containers.</a:t>
            </a:r>
          </a:p>
          <a:p>
            <a:pPr lvl="1"/>
            <a:r>
              <a:rPr lang="en-US" sz="1600" dirty="0" smtClean="0"/>
              <a:t>Place trash bags inside them to leave in geocaches. </a:t>
            </a:r>
          </a:p>
          <a:p>
            <a:pPr lvl="1"/>
            <a:r>
              <a:rPr lang="en-US" sz="1600" dirty="0" smtClean="0"/>
              <a:t>Create custom decorated CITO labels for the containers.</a:t>
            </a:r>
            <a:endParaRPr lang="en-US" sz="1600" dirty="0"/>
          </a:p>
          <a:p>
            <a:r>
              <a:rPr lang="en-US" dirty="0" smtClean="0"/>
              <a:t>These containers can move from cache to cache.</a:t>
            </a:r>
          </a:p>
          <a:p>
            <a:r>
              <a:rPr lang="en-US" dirty="0" smtClean="0"/>
              <a:t>People pick up the container, use the bag inside to clean up the immediate are, and then replace the bag with a clean one form home and drop off the container at the next cache they find.</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112</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2209800"/>
            <a:ext cx="2143125" cy="2857500"/>
          </a:xfrm>
          <a:prstGeom prst="rect">
            <a:avLst/>
          </a:prstGeom>
        </p:spPr>
      </p:pic>
    </p:spTree>
    <p:extLst>
      <p:ext uri="{BB962C8B-B14F-4D97-AF65-F5344CB8AC3E}">
        <p14:creationId xmlns:p14="http://schemas.microsoft.com/office/powerpoint/2010/main" val="18567022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9</a:t>
            </a:r>
          </a:p>
        </p:txBody>
      </p:sp>
      <p:sp>
        <p:nvSpPr>
          <p:cNvPr id="3" name="Content Placeholder 2"/>
          <p:cNvSpPr>
            <a:spLocks noGrp="1"/>
          </p:cNvSpPr>
          <p:nvPr>
            <p:ph idx="1"/>
          </p:nvPr>
        </p:nvSpPr>
        <p:spPr/>
        <p:txBody>
          <a:bodyPr/>
          <a:lstStyle/>
          <a:p>
            <a:pPr marL="0" indent="0">
              <a:buNone/>
            </a:pPr>
            <a:r>
              <a:rPr lang="en-US" sz="1400" dirty="0" smtClean="0"/>
              <a:t>Plan a geohunt for a youth group such as your troop or a neighboring pack, at school, or your place of worship. Choose a theme, set up a course with at least four waypoints, teach the players how to use a GPS unit, and play the game. Tell your counselor about your experience, and share the materials you used and developed for this event.</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16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113</a:t>
            </a:fld>
            <a:endParaRPr lang="ru-RU" altLang="en-US"/>
          </a:p>
        </p:txBody>
      </p:sp>
    </p:spTree>
    <p:extLst>
      <p:ext uri="{BB962C8B-B14F-4D97-AF65-F5344CB8AC3E}">
        <p14:creationId xmlns:p14="http://schemas.microsoft.com/office/powerpoint/2010/main" val="31135003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sz="2600" dirty="0" smtClean="0"/>
              <a:t>How to Plan and Run a Geocaching Game</a:t>
            </a:r>
            <a:endParaRPr lang="en-US" sz="2600" dirty="0"/>
          </a:p>
        </p:txBody>
      </p:sp>
      <p:sp>
        <p:nvSpPr>
          <p:cNvPr id="3" name="Content Placeholder 2"/>
          <p:cNvSpPr>
            <a:spLocks noGrp="1"/>
          </p:cNvSpPr>
          <p:nvPr>
            <p:ph idx="1"/>
          </p:nvPr>
        </p:nvSpPr>
        <p:spPr>
          <a:xfrm>
            <a:off x="1825625" y="914400"/>
            <a:ext cx="6923088" cy="5211763"/>
          </a:xfrm>
        </p:spPr>
        <p:txBody>
          <a:bodyPr/>
          <a:lstStyle/>
          <a:p>
            <a:pPr marL="457200" indent="-457200">
              <a:buFont typeface="+mj-lt"/>
              <a:buAutoNum type="arabicPeriod"/>
            </a:pPr>
            <a:r>
              <a:rPr lang="en-US" sz="1600" dirty="0" smtClean="0"/>
              <a:t>Plan ahead. Decide what the game is for, who will take part, where it will be, what safety precautions must be followed, what you need to set up the game, and how you will clean up after the game.</a:t>
            </a:r>
          </a:p>
          <a:p>
            <a:pPr marL="457200" indent="-457200">
              <a:buFont typeface="+mj-lt"/>
              <a:buAutoNum type="arabicPeriod"/>
            </a:pPr>
            <a:r>
              <a:rPr lang="en-US" sz="1600" dirty="0" smtClean="0"/>
              <a:t>Get any permissions that are needed, including permission slips for the youth participants, permission from the property owner, and the permission of your senior patrol leader, Scoutmaster, or Troop Committee.</a:t>
            </a:r>
          </a:p>
          <a:p>
            <a:pPr marL="457200" indent="-457200">
              <a:buFont typeface="+mj-lt"/>
              <a:buAutoNum type="arabicPeriod"/>
            </a:pPr>
            <a:r>
              <a:rPr lang="en-US" sz="1600" dirty="0" smtClean="0"/>
              <a:t>Set up the game ahead of time. Design and load the appropriate number of cache containers for your game and hide them before people arrive.</a:t>
            </a:r>
          </a:p>
          <a:p>
            <a:pPr marL="457200" indent="-457200">
              <a:buFont typeface="+mj-lt"/>
              <a:buAutoNum type="arabicPeriod"/>
            </a:pPr>
            <a:r>
              <a:rPr lang="en-US" sz="1600" dirty="0" smtClean="0"/>
              <a:t>Have clear rules and objectives for your game. Be sure each participant understands the safety rules and the principles of Leave No Trace.</a:t>
            </a:r>
          </a:p>
          <a:p>
            <a:pPr marL="457200" indent="-457200">
              <a:buFont typeface="+mj-lt"/>
              <a:buAutoNum type="arabicPeriod"/>
            </a:pPr>
            <a:r>
              <a:rPr lang="en-US" sz="1600" dirty="0" smtClean="0"/>
              <a:t>Play the game! </a:t>
            </a:r>
          </a:p>
          <a:p>
            <a:pPr marL="457200" indent="-457200">
              <a:buFont typeface="+mj-lt"/>
              <a:buAutoNum type="arabicPeriod"/>
            </a:pPr>
            <a:r>
              <a:rPr lang="en-US" sz="1600" dirty="0" smtClean="0"/>
              <a:t>Afterward, debrief the activity (explain what the game was about.)</a:t>
            </a:r>
          </a:p>
          <a:p>
            <a:pPr marL="457200" indent="-457200">
              <a:buFont typeface="+mj-lt"/>
              <a:buAutoNum type="arabicPeriod"/>
            </a:pPr>
            <a:r>
              <a:rPr lang="en-US" sz="1600" dirty="0" smtClean="0"/>
              <a:t>Clean up the area and be sure to pick up all cache containers from their hiding places.</a:t>
            </a:r>
          </a:p>
          <a:p>
            <a:pPr marL="457200" indent="-457200">
              <a:buFont typeface="+mj-lt"/>
              <a:buAutoNum type="arabicPeriod"/>
            </a:pPr>
            <a:r>
              <a:rPr lang="en-US" sz="1600" dirty="0" smtClean="0"/>
              <a:t>Download the form “</a:t>
            </a:r>
            <a:r>
              <a:rPr lang="en-US" sz="1600" b="1" dirty="0"/>
              <a:t>Planning a </a:t>
            </a:r>
            <a:r>
              <a:rPr lang="en-US" sz="1600" b="1" dirty="0" err="1"/>
              <a:t>Geohunt</a:t>
            </a:r>
            <a:r>
              <a:rPr lang="en-US" sz="1600" b="1" dirty="0"/>
              <a:t> for a Youth </a:t>
            </a:r>
            <a:r>
              <a:rPr lang="en-US" sz="1600" b="1" dirty="0" smtClean="0"/>
              <a:t>Group”</a:t>
            </a:r>
            <a:r>
              <a:rPr lang="en-US" sz="1600" dirty="0" smtClean="0"/>
              <a:t> to help you plan this activity.</a:t>
            </a:r>
            <a:endParaRPr lang="en-US" sz="1600" dirty="0"/>
          </a:p>
          <a:p>
            <a:pPr marL="457200" indent="-457200">
              <a:buFont typeface="+mj-lt"/>
              <a:buAutoNum type="arabicPeriod"/>
            </a:pP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114</a:t>
            </a:fld>
            <a:endParaRPr lang="ru-RU" altLang="en-US" dirty="0"/>
          </a:p>
        </p:txBody>
      </p:sp>
    </p:spTree>
    <p:extLst>
      <p:ext uri="{BB962C8B-B14F-4D97-AF65-F5344CB8AC3E}">
        <p14:creationId xmlns:p14="http://schemas.microsoft.com/office/powerpoint/2010/main" val="25425288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115" y="14618"/>
            <a:ext cx="6913563" cy="1143000"/>
          </a:xfrm>
        </p:spPr>
        <p:txBody>
          <a:bodyPr/>
          <a:lstStyle/>
          <a:p>
            <a:r>
              <a:rPr lang="en-US" dirty="0" smtClean="0"/>
              <a:t>Theme Ideas</a:t>
            </a:r>
            <a:endParaRPr lang="en-US" dirty="0"/>
          </a:p>
        </p:txBody>
      </p:sp>
      <p:sp>
        <p:nvSpPr>
          <p:cNvPr id="3" name="Content Placeholder 2"/>
          <p:cNvSpPr>
            <a:spLocks noGrp="1"/>
          </p:cNvSpPr>
          <p:nvPr>
            <p:ph idx="1"/>
          </p:nvPr>
        </p:nvSpPr>
        <p:spPr>
          <a:xfrm>
            <a:off x="1806481" y="1219200"/>
            <a:ext cx="4041775" cy="2743200"/>
          </a:xfrm>
        </p:spPr>
        <p:txBody>
          <a:bodyPr/>
          <a:lstStyle/>
          <a:p>
            <a:r>
              <a:rPr lang="en-US" dirty="0" smtClean="0"/>
              <a:t>Scout Rank Advancement</a:t>
            </a:r>
          </a:p>
          <a:p>
            <a:r>
              <a:rPr lang="en-US" dirty="0" smtClean="0"/>
              <a:t>Path to Eagle</a:t>
            </a:r>
          </a:p>
          <a:p>
            <a:r>
              <a:rPr lang="en-US" dirty="0" smtClean="0"/>
              <a:t>Pirates</a:t>
            </a:r>
          </a:p>
          <a:p>
            <a:r>
              <a:rPr lang="en-US" dirty="0" smtClean="0"/>
              <a:t>Star Wars</a:t>
            </a:r>
          </a:p>
          <a:p>
            <a:r>
              <a:rPr lang="en-US" dirty="0" smtClean="0"/>
              <a:t>Pokémon</a:t>
            </a:r>
          </a:p>
          <a:p>
            <a:r>
              <a:rPr lang="en-US" dirty="0" smtClean="0"/>
              <a:t>Raiders of the Lost Arc</a:t>
            </a:r>
          </a:p>
          <a:p>
            <a:r>
              <a:rPr lang="en-US" dirty="0" smtClean="0"/>
              <a:t>Town History</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115</a:t>
            </a:fld>
            <a:endParaRPr lang="ru-RU" alt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2222"/>
          <a:stretch/>
        </p:blipFill>
        <p:spPr>
          <a:xfrm>
            <a:off x="6407492" y="3078163"/>
            <a:ext cx="2057400" cy="304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4297363"/>
            <a:ext cx="3657600" cy="1828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139518"/>
            <a:ext cx="2223185" cy="2877063"/>
          </a:xfrm>
          <a:prstGeom prst="rect">
            <a:avLst/>
          </a:prstGeom>
        </p:spPr>
      </p:pic>
    </p:spTree>
    <p:extLst>
      <p:ext uri="{BB962C8B-B14F-4D97-AF65-F5344CB8AC3E}">
        <p14:creationId xmlns:p14="http://schemas.microsoft.com/office/powerpoint/2010/main" val="2903348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4" name="Text Placeholder 3"/>
          <p:cNvSpPr>
            <a:spLocks noGrp="1"/>
          </p:cNvSpPr>
          <p:nvPr>
            <p:ph idx="1"/>
          </p:nvPr>
        </p:nvSpPr>
        <p:spPr>
          <a:xfrm>
            <a:off x="1825625" y="4708418"/>
            <a:ext cx="6923088" cy="1417745"/>
          </a:xfrm>
        </p:spPr>
        <p:txBody>
          <a:bodyPr/>
          <a:lstStyle/>
          <a:p>
            <a:pPr marL="257175" indent="-257175">
              <a:buFont typeface="Arial" panose="020B0604020202020204" pitchFamily="34" charset="0"/>
              <a:buChar char="•"/>
            </a:pPr>
            <a:r>
              <a:rPr lang="en-US" dirty="0">
                <a:cs typeface="Arial" panose="020B0604020202020204" pitchFamily="34" charset="0"/>
              </a:rPr>
              <a:t>Occurs when body cannot make heat as fast as it loses it.</a:t>
            </a:r>
          </a:p>
          <a:p>
            <a:pPr marL="257175" indent="-257175">
              <a:buFont typeface="Arial" panose="020B0604020202020204" pitchFamily="34" charset="0"/>
              <a:buChar char="•"/>
            </a:pPr>
            <a:r>
              <a:rPr lang="en-US" dirty="0">
                <a:cs typeface="Arial" panose="020B0604020202020204" pitchFamily="34" charset="0"/>
              </a:rPr>
              <a:t>Internal body temperature drops below 95</a:t>
            </a:r>
            <a:r>
              <a:rPr lang="en-US" baseline="30000" dirty="0">
                <a:cs typeface="Arial" panose="020B0604020202020204" pitchFamily="34" charset="0"/>
              </a:rPr>
              <a:t>o</a:t>
            </a:r>
            <a:r>
              <a:rPr lang="en-US" dirty="0">
                <a:cs typeface="Arial" panose="020B0604020202020204" pitchFamily="34" charset="0"/>
              </a:rPr>
              <a:t>F.</a:t>
            </a:r>
          </a:p>
          <a:p>
            <a:pPr marL="257175" indent="-257175">
              <a:buFont typeface="Arial" panose="020B0604020202020204" pitchFamily="34" charset="0"/>
              <a:buChar char="•"/>
            </a:pPr>
            <a:r>
              <a:rPr lang="en-US" dirty="0">
                <a:cs typeface="Arial" panose="020B0604020202020204" pitchFamily="34" charset="0"/>
              </a:rPr>
              <a:t>Can occur whenever and wherever a person feels cold, including indoors in poorly heated areas.</a:t>
            </a:r>
          </a:p>
          <a:p>
            <a:endParaRPr lang="en-US" dirty="0"/>
          </a:p>
        </p:txBody>
      </p:sp>
      <p:sp>
        <p:nvSpPr>
          <p:cNvPr id="3" name="Slide Number Placeholder 2"/>
          <p:cNvSpPr>
            <a:spLocks noGrp="1"/>
          </p:cNvSpPr>
          <p:nvPr>
            <p:ph type="sldNum" sz="quarter" idx="12"/>
          </p:nvPr>
        </p:nvSpPr>
        <p:spPr>
          <a:prstGeom prst="rect">
            <a:avLst/>
          </a:prstGeom>
        </p:spPr>
        <p:txBody>
          <a:bodyPr/>
          <a:lstStyle/>
          <a:p>
            <a:fld id="{8C9E1820-E9B2-42D1-9078-7F6EB35AD6D1}" type="slidenum">
              <a:rPr lang="en-US" smtClean="0"/>
              <a:pPr/>
              <a:t>12</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586" y="1232694"/>
            <a:ext cx="6125166" cy="3200400"/>
          </a:xfrm>
          <a:prstGeom prst="rect">
            <a:avLst/>
          </a:prstGeom>
        </p:spPr>
      </p:pic>
    </p:spTree>
    <p:extLst>
      <p:ext uri="{BB962C8B-B14F-4D97-AF65-F5344CB8AC3E}">
        <p14:creationId xmlns:p14="http://schemas.microsoft.com/office/powerpoint/2010/main" val="413097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13" name="Content Placeholder 12"/>
          <p:cNvSpPr>
            <a:spLocks noGrp="1"/>
          </p:cNvSpPr>
          <p:nvPr>
            <p:ph sz="half" idx="1"/>
          </p:nvPr>
        </p:nvSpPr>
        <p:spPr>
          <a:prstGeom prst="rect">
            <a:avLst/>
          </a:prstGeom>
        </p:spPr>
        <p:txBody>
          <a:bodyPr/>
          <a:lstStyle/>
          <a:p>
            <a:pPr marL="257175" indent="-257175">
              <a:buFont typeface="Arial" panose="020B0604020202020204" pitchFamily="34" charset="0"/>
              <a:buChar char="•"/>
            </a:pPr>
            <a:r>
              <a:rPr lang="en-US" dirty="0">
                <a:cs typeface="Arial" panose="020B0604020202020204" pitchFamily="34" charset="0"/>
              </a:rPr>
              <a:t>Move victim to shelter.</a:t>
            </a:r>
          </a:p>
          <a:p>
            <a:pPr marL="257175" indent="-257175">
              <a:buFont typeface="Arial" panose="020B0604020202020204" pitchFamily="34" charset="0"/>
              <a:buChar char="•"/>
            </a:pPr>
            <a:r>
              <a:rPr lang="en-US" dirty="0">
                <a:cs typeface="Arial" panose="020B0604020202020204" pitchFamily="34" charset="0"/>
              </a:rPr>
              <a:t>Remove wet clothing and  wrap victim in warm covers.</a:t>
            </a:r>
          </a:p>
          <a:p>
            <a:pPr marL="257175" indent="-257175">
              <a:buFont typeface="Arial" panose="020B0604020202020204" pitchFamily="34" charset="0"/>
              <a:buChar char="•"/>
            </a:pPr>
            <a:r>
              <a:rPr lang="en-US" dirty="0">
                <a:cs typeface="Arial" panose="020B0604020202020204" pitchFamily="34" charset="0"/>
              </a:rPr>
              <a:t>Apply direct body heat.</a:t>
            </a:r>
          </a:p>
          <a:p>
            <a:pPr marL="257175" indent="-257175">
              <a:buFont typeface="Arial" panose="020B0604020202020204" pitchFamily="34" charset="0"/>
              <a:buChar char="•"/>
            </a:pPr>
            <a:r>
              <a:rPr lang="en-US" dirty="0">
                <a:cs typeface="Arial" panose="020B0604020202020204" pitchFamily="34" charset="0"/>
              </a:rPr>
              <a:t>Re-warm neck, chest, abdomen, and groin first.</a:t>
            </a:r>
          </a:p>
          <a:p>
            <a:pPr marL="257175" indent="-257175">
              <a:buFont typeface="Arial" panose="020B0604020202020204" pitchFamily="34" charset="0"/>
              <a:buChar char="•"/>
            </a:pPr>
            <a:r>
              <a:rPr lang="en-US" dirty="0">
                <a:cs typeface="Arial" panose="020B0604020202020204" pitchFamily="34" charset="0"/>
              </a:rPr>
              <a:t>Give warm, sweet drinks if conscious.</a:t>
            </a:r>
          </a:p>
          <a:p>
            <a:pPr marL="257175" indent="-257175">
              <a:buFont typeface="Arial" panose="020B0604020202020204" pitchFamily="34" charset="0"/>
              <a:buChar char="•"/>
            </a:pPr>
            <a:r>
              <a:rPr lang="en-US" dirty="0">
                <a:cs typeface="Arial" panose="020B0604020202020204" pitchFamily="34" charset="0"/>
              </a:rPr>
              <a:t>Monitor breathing, administer CPR. </a:t>
            </a:r>
          </a:p>
          <a:p>
            <a:pPr marL="257175" indent="-257175">
              <a:buFont typeface="Arial" panose="020B0604020202020204" pitchFamily="34" charset="0"/>
              <a:buChar char="•"/>
            </a:pPr>
            <a:r>
              <a:rPr lang="en-US" dirty="0">
                <a:cs typeface="Arial" panose="020B0604020202020204" pitchFamily="34" charset="0"/>
              </a:rPr>
              <a:t>Get medical help.</a:t>
            </a:r>
          </a:p>
          <a:p>
            <a:pPr marL="257175" indent="-257175"/>
            <a:endParaRPr lang="en-US" dirty="0"/>
          </a:p>
        </p:txBody>
      </p:sp>
      <p:sp>
        <p:nvSpPr>
          <p:cNvPr id="3" name="Slide Number Placeholder 2"/>
          <p:cNvSpPr>
            <a:spLocks noGrp="1"/>
          </p:cNvSpPr>
          <p:nvPr>
            <p:ph type="sldNum" sz="quarter" idx="12"/>
          </p:nvPr>
        </p:nvSpPr>
        <p:spPr>
          <a:prstGeom prst="rect">
            <a:avLst/>
          </a:prstGeom>
        </p:spPr>
        <p:txBody>
          <a:bodyPr/>
          <a:lstStyle/>
          <a:p>
            <a:fld id="{8C9E1820-E9B2-42D1-9078-7F6EB35AD6D1}" type="slidenum">
              <a:rPr lang="en-US" smtClean="0"/>
              <a:pPr/>
              <a:t>13</a:t>
            </a:fld>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00662" y="1752600"/>
            <a:ext cx="3386138" cy="2256280"/>
          </a:xfrm>
          <a:prstGeom prst="rect">
            <a:avLst/>
          </a:prstGeom>
        </p:spPr>
      </p:pic>
    </p:spTree>
    <p:extLst>
      <p:ext uri="{BB962C8B-B14F-4D97-AF65-F5344CB8AC3E}">
        <p14:creationId xmlns:p14="http://schemas.microsoft.com/office/powerpoint/2010/main" val="379094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Reactions</a:t>
            </a:r>
            <a:endParaRPr lang="en-US" dirty="0"/>
          </a:p>
        </p:txBody>
      </p:sp>
      <p:sp>
        <p:nvSpPr>
          <p:cNvPr id="2" name="Slide Number Placeholder 1"/>
          <p:cNvSpPr>
            <a:spLocks noGrp="1"/>
          </p:cNvSpPr>
          <p:nvPr>
            <p:ph type="sldNum" sz="quarter" idx="12"/>
          </p:nvPr>
        </p:nvSpPr>
        <p:spPr>
          <a:prstGeom prst="rect">
            <a:avLst/>
          </a:prstGeom>
        </p:spPr>
        <p:txBody>
          <a:bodyPr/>
          <a:lstStyle/>
          <a:p>
            <a:fld id="{8C9E1820-E9B2-42D1-9078-7F6EB35AD6D1}" type="slidenum">
              <a:rPr lang="en-US" smtClean="0"/>
              <a:pPr/>
              <a:t>14</a:t>
            </a:fld>
            <a:endParaRPr lang="en-US" dirty="0"/>
          </a:p>
        </p:txBody>
      </p:sp>
      <p:pic>
        <p:nvPicPr>
          <p:cNvPr id="7" name="Content Placeholder 6"/>
          <p:cNvPicPr>
            <a:picLocks noGrp="1" noChangeAspect="1"/>
          </p:cNvPicPr>
          <p:nvPr>
            <p:ph idx="1"/>
          </p:nvPr>
        </p:nvPicPr>
        <p:blipFill>
          <a:blip r:embed="rId2"/>
          <a:stretch>
            <a:fillRect/>
          </a:stretch>
        </p:blipFill>
        <p:spPr>
          <a:xfrm>
            <a:off x="2558256" y="1524000"/>
            <a:ext cx="5467350" cy="3295650"/>
          </a:xfrm>
          <a:prstGeom prst="rect">
            <a:avLst/>
          </a:prstGeom>
        </p:spPr>
      </p:pic>
    </p:spTree>
    <p:extLst>
      <p:ext uri="{BB962C8B-B14F-4D97-AF65-F5344CB8AC3E}">
        <p14:creationId xmlns:p14="http://schemas.microsoft.com/office/powerpoint/2010/main" val="232033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Heat </a:t>
            </a:r>
            <a:r>
              <a:rPr lang="en-US" dirty="0"/>
              <a:t>Exhaustion </a:t>
            </a:r>
            <a:r>
              <a:rPr lang="en-US" dirty="0" smtClean="0"/>
              <a:t>Symptoms</a:t>
            </a:r>
            <a:endParaRPr lang="en-US" dirty="0"/>
          </a:p>
        </p:txBody>
      </p:sp>
      <p:sp>
        <p:nvSpPr>
          <p:cNvPr id="8" name="Content Placeholder 7"/>
          <p:cNvSpPr>
            <a:spLocks noGrp="1"/>
          </p:cNvSpPr>
          <p:nvPr>
            <p:ph idx="1"/>
          </p:nvPr>
        </p:nvSpPr>
        <p:spPr>
          <a:xfrm>
            <a:off x="1825625" y="1600200"/>
            <a:ext cx="2441575" cy="4525963"/>
          </a:xfrm>
          <a:prstGeom prst="rect">
            <a:avLst/>
          </a:prstGeom>
        </p:spPr>
        <p:txBody>
          <a:bodyPr/>
          <a:lstStyle/>
          <a:p>
            <a:pPr marL="257175" indent="-257175">
              <a:buFont typeface="Arial" panose="020B0604020202020204" pitchFamily="34" charset="0"/>
              <a:buChar char="•"/>
            </a:pPr>
            <a:r>
              <a:rPr lang="en-US" dirty="0">
                <a:cs typeface="Arial" panose="020B0604020202020204" pitchFamily="34" charset="0"/>
              </a:rPr>
              <a:t>Heavy sweating</a:t>
            </a:r>
          </a:p>
          <a:p>
            <a:pPr marL="257175" indent="-257175">
              <a:buFont typeface="Arial" panose="020B0604020202020204" pitchFamily="34" charset="0"/>
              <a:buChar char="•"/>
            </a:pPr>
            <a:r>
              <a:rPr lang="en-US" dirty="0">
                <a:cs typeface="Arial" panose="020B0604020202020204" pitchFamily="34" charset="0"/>
              </a:rPr>
              <a:t>Thirst</a:t>
            </a:r>
          </a:p>
          <a:p>
            <a:pPr marL="257175" indent="-257175">
              <a:buFont typeface="Arial" panose="020B0604020202020204" pitchFamily="34" charset="0"/>
              <a:buChar char="•"/>
            </a:pPr>
            <a:r>
              <a:rPr lang="en-US" dirty="0">
                <a:cs typeface="Arial" panose="020B0604020202020204" pitchFamily="34" charset="0"/>
              </a:rPr>
              <a:t>Fatigue</a:t>
            </a:r>
          </a:p>
          <a:p>
            <a:pPr marL="257175" indent="-257175">
              <a:buFont typeface="Arial" panose="020B0604020202020204" pitchFamily="34" charset="0"/>
              <a:buChar char="•"/>
            </a:pPr>
            <a:r>
              <a:rPr lang="en-US" dirty="0">
                <a:cs typeface="Arial" panose="020B0604020202020204" pitchFamily="34" charset="0"/>
              </a:rPr>
              <a:t>Heat cramps</a:t>
            </a:r>
          </a:p>
          <a:p>
            <a:pPr marL="257175" indent="-257175">
              <a:buFont typeface="Arial" panose="020B0604020202020204" pitchFamily="34" charset="0"/>
              <a:buChar char="•"/>
            </a:pPr>
            <a:r>
              <a:rPr lang="en-US" dirty="0">
                <a:cs typeface="Arial" panose="020B0604020202020204" pitchFamily="34" charset="0"/>
              </a:rPr>
              <a:t>Headache</a:t>
            </a:r>
          </a:p>
          <a:p>
            <a:pPr marL="257175" indent="-257175">
              <a:buFont typeface="Arial" panose="020B0604020202020204" pitchFamily="34" charset="0"/>
              <a:buChar char="•"/>
            </a:pPr>
            <a:r>
              <a:rPr lang="en-US" dirty="0">
                <a:cs typeface="Arial" panose="020B0604020202020204" pitchFamily="34" charset="0"/>
              </a:rPr>
              <a:t>Dizziness</a:t>
            </a:r>
          </a:p>
          <a:p>
            <a:pPr marL="257175" indent="-257175">
              <a:buFont typeface="Arial" panose="020B0604020202020204" pitchFamily="34" charset="0"/>
              <a:buChar char="•"/>
            </a:pPr>
            <a:r>
              <a:rPr lang="en-US" dirty="0">
                <a:cs typeface="Arial" panose="020B0604020202020204" pitchFamily="34" charset="0"/>
              </a:rPr>
              <a:t>Nausea</a:t>
            </a:r>
          </a:p>
          <a:p>
            <a:pPr marL="257175" indent="-257175">
              <a:buFont typeface="Arial" panose="020B0604020202020204" pitchFamily="34" charset="0"/>
              <a:buChar char="•"/>
            </a:pPr>
            <a:r>
              <a:rPr lang="en-US" dirty="0">
                <a:cs typeface="Arial" panose="020B0604020202020204" pitchFamily="34" charset="0"/>
              </a:rPr>
              <a:t>Vomiting</a:t>
            </a:r>
          </a:p>
          <a:p>
            <a:pPr marL="257175" indent="-257175"/>
            <a:endParaRPr lang="en-US" dirty="0"/>
          </a:p>
        </p:txBody>
      </p:sp>
      <p:sp>
        <p:nvSpPr>
          <p:cNvPr id="2" name="Slide Number Placeholder 1"/>
          <p:cNvSpPr>
            <a:spLocks noGrp="1"/>
          </p:cNvSpPr>
          <p:nvPr>
            <p:ph type="sldNum" sz="quarter" idx="12"/>
          </p:nvPr>
        </p:nvSpPr>
        <p:spPr>
          <a:prstGeom prst="rect">
            <a:avLst/>
          </a:prstGeom>
        </p:spPr>
        <p:txBody>
          <a:bodyPr/>
          <a:lstStyle/>
          <a:p>
            <a:fld id="{8C9E1820-E9B2-42D1-9078-7F6EB35AD6D1}" type="slidenum">
              <a:rPr lang="en-US" smtClean="0"/>
              <a:pPr/>
              <a:t>15</a:t>
            </a:fld>
            <a:endParaRPr lang="en-US" dirty="0"/>
          </a:p>
        </p:txBody>
      </p:sp>
      <p:sp>
        <p:nvSpPr>
          <p:cNvPr id="5" name="object 5"/>
          <p:cNvSpPr>
            <a:spLocks noChangeAspect="1"/>
          </p:cNvSpPr>
          <p:nvPr/>
        </p:nvSpPr>
        <p:spPr>
          <a:xfrm>
            <a:off x="5943600" y="1752600"/>
            <a:ext cx="2268252" cy="2669279"/>
          </a:xfrm>
          <a:prstGeom prst="rect">
            <a:avLst/>
          </a:prstGeom>
          <a:blipFill>
            <a:blip r:embed="rId2" cstate="print"/>
            <a:stretch>
              <a:fillRect/>
            </a:stretch>
          </a:blipFill>
        </p:spPr>
        <p:txBody>
          <a:bodyPr wrap="square" lIns="0" tIns="0" rIns="0" bIns="0" rtlCol="0"/>
          <a:lstStyle/>
          <a:p>
            <a:endParaRPr sz="1191"/>
          </a:p>
        </p:txBody>
      </p:sp>
    </p:spTree>
    <p:extLst>
      <p:ext uri="{BB962C8B-B14F-4D97-AF65-F5344CB8AC3E}">
        <p14:creationId xmlns:p14="http://schemas.microsoft.com/office/powerpoint/2010/main" val="2871444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
            </a:r>
            <a:r>
              <a:rPr lang="en-US" dirty="0"/>
              <a:t>Aid for Heat </a:t>
            </a:r>
            <a:r>
              <a:rPr lang="en-US" dirty="0" smtClean="0"/>
              <a:t>Exhaustion</a:t>
            </a:r>
            <a:endParaRPr lang="en-US" dirty="0"/>
          </a:p>
        </p:txBody>
      </p:sp>
      <p:sp>
        <p:nvSpPr>
          <p:cNvPr id="4" name="Content Placeholder 3"/>
          <p:cNvSpPr>
            <a:spLocks noGrp="1"/>
          </p:cNvSpPr>
          <p:nvPr>
            <p:ph sz="half" idx="2"/>
          </p:nvPr>
        </p:nvSpPr>
        <p:spPr>
          <a:xfrm>
            <a:off x="5362574" y="1600200"/>
            <a:ext cx="3629025" cy="4525963"/>
          </a:xfrm>
        </p:spPr>
        <p:txBody>
          <a:bodyPr/>
          <a:lstStyle/>
          <a:p>
            <a:pPr marL="257175" indent="-257175">
              <a:buFont typeface="Arial" panose="020B0604020202020204" pitchFamily="34" charset="0"/>
              <a:buChar char="•"/>
            </a:pPr>
            <a:r>
              <a:rPr lang="en-US" dirty="0">
                <a:cs typeface="Arial" panose="020B0604020202020204" pitchFamily="34" charset="0"/>
              </a:rPr>
              <a:t>Move victim from heat to rest  in a cool place.</a:t>
            </a:r>
          </a:p>
          <a:p>
            <a:pPr marL="257175" indent="-257175">
              <a:buFont typeface="Arial" panose="020B0604020202020204" pitchFamily="34" charset="0"/>
              <a:buChar char="•"/>
            </a:pPr>
            <a:r>
              <a:rPr lang="en-US" dirty="0">
                <a:cs typeface="Arial" panose="020B0604020202020204" pitchFamily="34" charset="0"/>
              </a:rPr>
              <a:t>Loosen or remove unnecessary clothing.</a:t>
            </a:r>
          </a:p>
          <a:p>
            <a:pPr marL="257175" indent="-257175">
              <a:buFont typeface="Arial" panose="020B0604020202020204" pitchFamily="34" charset="0"/>
              <a:buChar char="•"/>
            </a:pPr>
            <a:r>
              <a:rPr lang="en-US" dirty="0">
                <a:cs typeface="Arial" panose="020B0604020202020204" pitchFamily="34" charset="0"/>
              </a:rPr>
              <a:t>Give water or a sports drink.</a:t>
            </a:r>
          </a:p>
          <a:p>
            <a:pPr marL="257175" indent="-257175">
              <a:buFont typeface="Arial" panose="020B0604020202020204" pitchFamily="34" charset="0"/>
              <a:buChar char="•"/>
            </a:pPr>
            <a:r>
              <a:rPr lang="en-US" dirty="0">
                <a:cs typeface="Arial" panose="020B0604020202020204" pitchFamily="34" charset="0"/>
              </a:rPr>
              <a:t>Raise feet 8-12 inches.</a:t>
            </a:r>
          </a:p>
          <a:p>
            <a:pPr marL="257175" indent="-257175">
              <a:buFont typeface="Arial" panose="020B0604020202020204" pitchFamily="34" charset="0"/>
              <a:buChar char="•"/>
            </a:pPr>
            <a:r>
              <a:rPr lang="en-US" dirty="0">
                <a:cs typeface="Arial" panose="020B0604020202020204" pitchFamily="34" charset="0"/>
              </a:rPr>
              <a:t>Put cool, wet cloths on forehead and body – spray skin with water.</a:t>
            </a:r>
          </a:p>
          <a:p>
            <a:pPr marL="257175" indent="-257175">
              <a:buFont typeface="Arial" panose="020B0604020202020204" pitchFamily="34" charset="0"/>
              <a:buChar char="•"/>
            </a:pPr>
            <a:r>
              <a:rPr lang="en-US" dirty="0">
                <a:cs typeface="Arial" panose="020B0604020202020204" pitchFamily="34" charset="0"/>
              </a:rPr>
              <a:t>Seek medical care if victim’s  condition worsens or does not improve within 30 minutes.</a:t>
            </a:r>
          </a:p>
          <a:p>
            <a:endParaRPr lang="en-US" dirty="0"/>
          </a:p>
        </p:txBody>
      </p:sp>
      <p:sp>
        <p:nvSpPr>
          <p:cNvPr id="3" name="Slide Number Placeholder 2"/>
          <p:cNvSpPr>
            <a:spLocks noGrp="1"/>
          </p:cNvSpPr>
          <p:nvPr>
            <p:ph type="sldNum" sz="quarter" idx="12"/>
          </p:nvPr>
        </p:nvSpPr>
        <p:spPr>
          <a:prstGeom prst="rect">
            <a:avLst/>
          </a:prstGeom>
        </p:spPr>
        <p:txBody>
          <a:bodyPr/>
          <a:lstStyle/>
          <a:p>
            <a:fld id="{8C9E1820-E9B2-42D1-9078-7F6EB35AD6D1}" type="slidenum">
              <a:rPr lang="en-US" smtClean="0"/>
              <a:pPr/>
              <a:t>16</a:t>
            </a:fld>
            <a:endParaRPr lang="en-US" dirty="0"/>
          </a:p>
        </p:txBody>
      </p:sp>
      <p:pic>
        <p:nvPicPr>
          <p:cNvPr id="8" name="Content Placeholder 7"/>
          <p:cNvPicPr>
            <a:picLocks noGrp="1" noChangeAspect="1"/>
          </p:cNvPicPr>
          <p:nvPr>
            <p:ph sz="half" idx="1"/>
          </p:nvPr>
        </p:nvPicPr>
        <p:blipFill>
          <a:blip r:embed="rId2"/>
          <a:stretch>
            <a:fillRect/>
          </a:stretch>
        </p:blipFill>
        <p:spPr>
          <a:xfrm>
            <a:off x="1853257" y="1752600"/>
            <a:ext cx="3384550" cy="2258417"/>
          </a:xfrm>
          <a:prstGeom prst="rect">
            <a:avLst/>
          </a:prstGeom>
        </p:spPr>
      </p:pic>
    </p:spTree>
    <p:extLst>
      <p:ext uri="{BB962C8B-B14F-4D97-AF65-F5344CB8AC3E}">
        <p14:creationId xmlns:p14="http://schemas.microsoft.com/office/powerpoint/2010/main" val="3096928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fld id="{8C9E1820-E9B2-42D1-9078-7F6EB35AD6D1}" type="slidenum">
              <a:rPr lang="en-US" smtClean="0"/>
              <a:pPr/>
              <a:t>17</a:t>
            </a:fld>
            <a:endParaRPr lang="en-US" dirty="0"/>
          </a:p>
        </p:txBody>
      </p:sp>
      <p:sp>
        <p:nvSpPr>
          <p:cNvPr id="4" name="object 4"/>
          <p:cNvSpPr txBox="1">
            <a:spLocks noGrp="1"/>
          </p:cNvSpPr>
          <p:nvPr>
            <p:ph type="title" idx="4294967295"/>
          </p:nvPr>
        </p:nvSpPr>
        <p:spPr>
          <a:xfrm>
            <a:off x="0" y="852488"/>
            <a:ext cx="6858000" cy="501650"/>
          </a:xfrm>
          <a:prstGeom prst="rect">
            <a:avLst/>
          </a:prstGeom>
        </p:spPr>
        <p:txBody>
          <a:bodyPr vert="horz" wrap="square" lIns="0" tIns="7985" rIns="0" bIns="0" numCol="1" rtlCol="0" anchor="ctr" anchorCtr="0" compatLnSpc="1">
            <a:prstTxWarp prst="textNoShape">
              <a:avLst/>
            </a:prstTxWarp>
            <a:spAutoFit/>
          </a:bodyPr>
          <a:lstStyle/>
          <a:p>
            <a:pPr marL="8405" algn="ctr">
              <a:spcBef>
                <a:spcPts val="63"/>
              </a:spcBef>
            </a:pPr>
            <a:r>
              <a:rPr spc="-143" dirty="0">
                <a:solidFill>
                  <a:schemeClr val="bg1"/>
                </a:solidFill>
              </a:rPr>
              <a:t>Heatstroke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000"/>
          <a:stretch/>
        </p:blipFill>
        <p:spPr>
          <a:xfrm>
            <a:off x="2057400" y="152400"/>
            <a:ext cx="5450060" cy="6488736"/>
          </a:xfrm>
          <a:prstGeom prst="rect">
            <a:avLst/>
          </a:prstGeom>
        </p:spPr>
      </p:pic>
    </p:spTree>
    <p:extLst>
      <p:ext uri="{BB962C8B-B14F-4D97-AF65-F5344CB8AC3E}">
        <p14:creationId xmlns:p14="http://schemas.microsoft.com/office/powerpoint/2010/main" val="101306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
            </a:r>
            <a:r>
              <a:rPr lang="en-US" dirty="0"/>
              <a:t>Aid for Heat </a:t>
            </a:r>
            <a:r>
              <a:rPr lang="en-US" dirty="0" smtClean="0"/>
              <a:t>Stroke</a:t>
            </a:r>
            <a:endParaRPr lang="en-US" dirty="0"/>
          </a:p>
        </p:txBody>
      </p:sp>
      <p:sp>
        <p:nvSpPr>
          <p:cNvPr id="7" name="Content Placeholder 6"/>
          <p:cNvSpPr>
            <a:spLocks noGrp="1"/>
          </p:cNvSpPr>
          <p:nvPr>
            <p:ph idx="1"/>
          </p:nvPr>
        </p:nvSpPr>
        <p:spPr>
          <a:xfrm>
            <a:off x="1825625" y="1600200"/>
            <a:ext cx="3203575" cy="4525963"/>
          </a:xfrm>
        </p:spPr>
        <p:txBody>
          <a:bodyPr/>
          <a:lstStyle/>
          <a:p>
            <a:pPr marL="214313" indent="-214313">
              <a:buFont typeface="Arial" panose="020B0604020202020204" pitchFamily="34" charset="0"/>
              <a:buChar char="•"/>
            </a:pPr>
            <a:r>
              <a:rPr lang="en-US" dirty="0">
                <a:cs typeface="Arial" panose="020B0604020202020204" pitchFamily="34" charset="0"/>
              </a:rPr>
              <a:t>Call 911.</a:t>
            </a:r>
          </a:p>
          <a:p>
            <a:pPr marL="214313" indent="-214313">
              <a:buFont typeface="Arial" panose="020B0604020202020204" pitchFamily="34" charset="0"/>
              <a:buChar char="•"/>
            </a:pPr>
            <a:r>
              <a:rPr lang="en-US" dirty="0">
                <a:cs typeface="Arial" panose="020B0604020202020204" pitchFamily="34" charset="0"/>
              </a:rPr>
              <a:t>Move victim to cool place.</a:t>
            </a:r>
          </a:p>
          <a:p>
            <a:pPr marL="214313" indent="-214313">
              <a:buFont typeface="Arial" panose="020B0604020202020204" pitchFamily="34" charset="0"/>
              <a:buChar char="•"/>
            </a:pPr>
            <a:r>
              <a:rPr lang="en-US" dirty="0">
                <a:cs typeface="Arial" panose="020B0604020202020204" pitchFamily="34" charset="0"/>
              </a:rPr>
              <a:t>Remove outer clothing.</a:t>
            </a:r>
          </a:p>
          <a:p>
            <a:pPr marL="214313" indent="-214313">
              <a:buFont typeface="Arial" panose="020B0604020202020204" pitchFamily="34" charset="0"/>
              <a:buChar char="•"/>
            </a:pPr>
            <a:r>
              <a:rPr lang="en-US" dirty="0">
                <a:cs typeface="Arial" panose="020B0604020202020204" pitchFamily="34" charset="0"/>
              </a:rPr>
              <a:t>Cool victim quickly.</a:t>
            </a:r>
          </a:p>
          <a:p>
            <a:pPr marL="214313" indent="-214313">
              <a:buFont typeface="Arial" panose="020B0604020202020204" pitchFamily="34" charset="0"/>
              <a:buChar char="•"/>
            </a:pPr>
            <a:r>
              <a:rPr lang="en-US" dirty="0">
                <a:cs typeface="Arial" panose="020B0604020202020204" pitchFamily="34" charset="0"/>
              </a:rPr>
              <a:t>Apply cold compresses or spray skin with water.</a:t>
            </a:r>
          </a:p>
          <a:p>
            <a:pPr marL="214313" indent="-214313">
              <a:buFont typeface="Arial" panose="020B0604020202020204" pitchFamily="34" charset="0"/>
              <a:buChar char="•"/>
            </a:pPr>
            <a:r>
              <a:rPr lang="en-US" dirty="0">
                <a:cs typeface="Arial" panose="020B0604020202020204" pitchFamily="34" charset="0"/>
              </a:rPr>
              <a:t>Put ice bags or cold packs beside neck, armpits, and groin.</a:t>
            </a:r>
          </a:p>
          <a:p>
            <a:endParaRPr lang="en-US" dirty="0"/>
          </a:p>
        </p:txBody>
      </p:sp>
      <p:sp>
        <p:nvSpPr>
          <p:cNvPr id="3" name="Slide Number Placeholder 2"/>
          <p:cNvSpPr>
            <a:spLocks noGrp="1"/>
          </p:cNvSpPr>
          <p:nvPr>
            <p:ph type="sldNum" sz="quarter" idx="12"/>
          </p:nvPr>
        </p:nvSpPr>
        <p:spPr>
          <a:prstGeom prst="rect">
            <a:avLst/>
          </a:prstGeom>
        </p:spPr>
        <p:txBody>
          <a:bodyPr/>
          <a:lstStyle/>
          <a:p>
            <a:fld id="{8C9E1820-E9B2-42D1-9078-7F6EB35AD6D1}" type="slidenum">
              <a:rPr lang="en-US" smtClean="0"/>
              <a:pPr/>
              <a:t>18</a:t>
            </a:fld>
            <a:endParaRPr lang="en-US" dirty="0"/>
          </a:p>
        </p:txBody>
      </p:sp>
      <p:sp>
        <p:nvSpPr>
          <p:cNvPr id="10" name="object 5"/>
          <p:cNvSpPr>
            <a:spLocks noChangeAspect="1"/>
          </p:cNvSpPr>
          <p:nvPr/>
        </p:nvSpPr>
        <p:spPr>
          <a:xfrm>
            <a:off x="5430635" y="2091523"/>
            <a:ext cx="3236549" cy="2458430"/>
          </a:xfrm>
          <a:prstGeom prst="rect">
            <a:avLst/>
          </a:prstGeom>
          <a:blipFill>
            <a:blip r:embed="rId2" cstate="print"/>
            <a:stretch>
              <a:fillRect/>
            </a:stretch>
          </a:blipFill>
        </p:spPr>
        <p:txBody>
          <a:bodyPr wrap="square" lIns="0" tIns="0" rIns="0" bIns="0" rtlCol="0"/>
          <a:lstStyle/>
          <a:p>
            <a:endParaRPr sz="1191"/>
          </a:p>
        </p:txBody>
      </p:sp>
    </p:spTree>
    <p:extLst>
      <p:ext uri="{BB962C8B-B14F-4D97-AF65-F5344CB8AC3E}">
        <p14:creationId xmlns:p14="http://schemas.microsoft.com/office/powerpoint/2010/main" val="923442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150" y="8474"/>
            <a:ext cx="6913563" cy="1143000"/>
          </a:xfrm>
        </p:spPr>
        <p:txBody>
          <a:bodyPr/>
          <a:lstStyle/>
          <a:p>
            <a:r>
              <a:rPr lang="en-US" dirty="0" smtClean="0"/>
              <a:t>Dehydration</a:t>
            </a:r>
            <a:endParaRPr lang="en-US" dirty="0"/>
          </a:p>
        </p:txBody>
      </p:sp>
      <p:sp>
        <p:nvSpPr>
          <p:cNvPr id="4" name="Content Placeholder 3"/>
          <p:cNvSpPr>
            <a:spLocks noGrp="1"/>
          </p:cNvSpPr>
          <p:nvPr>
            <p:ph idx="1"/>
          </p:nvPr>
        </p:nvSpPr>
        <p:spPr>
          <a:xfrm>
            <a:off x="1825625" y="990600"/>
            <a:ext cx="6923088" cy="5562600"/>
          </a:xfrm>
          <a:prstGeom prst="rect">
            <a:avLst/>
          </a:prstGeom>
        </p:spPr>
        <p:txBody>
          <a:bodyPr/>
          <a:lstStyle/>
          <a:p>
            <a:pPr marL="257175" indent="-257175">
              <a:buFont typeface="Arial" panose="020B0604020202020204" pitchFamily="34" charset="0"/>
              <a:buChar char="•"/>
            </a:pPr>
            <a:r>
              <a:rPr lang="en-US" dirty="0">
                <a:cs typeface="Arial" panose="020B0604020202020204" pitchFamily="34" charset="0"/>
              </a:rPr>
              <a:t>When the body puts out more liquid than it is taking in.</a:t>
            </a:r>
          </a:p>
          <a:p>
            <a:pPr marL="257175" indent="-257175">
              <a:buFont typeface="Arial" panose="020B0604020202020204" pitchFamily="34" charset="0"/>
              <a:buChar char="•"/>
            </a:pPr>
            <a:r>
              <a:rPr lang="en-US" dirty="0">
                <a:cs typeface="Arial" panose="020B0604020202020204" pitchFamily="34" charset="0"/>
              </a:rPr>
              <a:t>Ways we lose fluids:</a:t>
            </a:r>
          </a:p>
          <a:p>
            <a:pPr marL="814388" lvl="1" indent="-257175">
              <a:buFont typeface="Arial" panose="020B0604020202020204" pitchFamily="34" charset="0"/>
              <a:buChar char="–"/>
            </a:pPr>
            <a:r>
              <a:rPr lang="en-US" sz="1600" dirty="0">
                <a:cs typeface="Arial" panose="020B0604020202020204" pitchFamily="34" charset="0"/>
              </a:rPr>
              <a:t>Sweating.</a:t>
            </a:r>
          </a:p>
          <a:p>
            <a:pPr marL="814388" lvl="1" indent="-257175">
              <a:buFont typeface="Arial" panose="020B0604020202020204" pitchFamily="34" charset="0"/>
              <a:buChar char="–"/>
            </a:pPr>
            <a:r>
              <a:rPr lang="en-US" sz="1600" dirty="0">
                <a:cs typeface="Arial" panose="020B0604020202020204" pitchFamily="34" charset="0"/>
              </a:rPr>
              <a:t>Urination.</a:t>
            </a:r>
          </a:p>
          <a:p>
            <a:pPr marL="814388" lvl="1" indent="-257175">
              <a:buFont typeface="Arial" panose="020B0604020202020204" pitchFamily="34" charset="0"/>
              <a:buChar char="–"/>
            </a:pPr>
            <a:r>
              <a:rPr lang="en-US" sz="1600" dirty="0">
                <a:cs typeface="Arial" panose="020B0604020202020204" pitchFamily="34" charset="0"/>
              </a:rPr>
              <a:t>Vomiting.</a:t>
            </a:r>
          </a:p>
          <a:p>
            <a:pPr>
              <a:buFont typeface="Arial" panose="020B0604020202020204" pitchFamily="34" charset="0"/>
              <a:buChar char="•"/>
            </a:pPr>
            <a:r>
              <a:rPr lang="en-US" dirty="0">
                <a:cs typeface="Arial" panose="020B0604020202020204" pitchFamily="34" charset="0"/>
              </a:rPr>
              <a:t>Signs of dehydration:</a:t>
            </a:r>
          </a:p>
          <a:p>
            <a:pPr marL="814388" lvl="1" indent="-257175">
              <a:buFont typeface="Arial" panose="020B0604020202020204" pitchFamily="34" charset="0"/>
              <a:buChar char="–"/>
            </a:pPr>
            <a:r>
              <a:rPr lang="en-US" sz="1600" dirty="0">
                <a:cs typeface="Arial" panose="020B0604020202020204" pitchFamily="34" charset="0"/>
              </a:rPr>
              <a:t>Thirst.</a:t>
            </a:r>
          </a:p>
          <a:p>
            <a:pPr marL="814388" lvl="1" indent="-257175">
              <a:buFont typeface="Arial" panose="020B0604020202020204" pitchFamily="34" charset="0"/>
              <a:buChar char="–"/>
            </a:pPr>
            <a:r>
              <a:rPr lang="en-US" sz="1600" dirty="0">
                <a:cs typeface="Arial" panose="020B0604020202020204" pitchFamily="34" charset="0"/>
              </a:rPr>
              <a:t>Yellow or dark urine.</a:t>
            </a:r>
          </a:p>
          <a:p>
            <a:pPr marL="814388" lvl="1" indent="-257175">
              <a:buFont typeface="Arial" panose="020B0604020202020204" pitchFamily="34" charset="0"/>
              <a:buChar char="–"/>
            </a:pPr>
            <a:r>
              <a:rPr lang="en-US" sz="1600" dirty="0">
                <a:cs typeface="Arial" panose="020B0604020202020204" pitchFamily="34" charset="0"/>
              </a:rPr>
              <a:t>Dry mouth.</a:t>
            </a:r>
          </a:p>
          <a:p>
            <a:pPr marL="814388" lvl="1" indent="-257175">
              <a:buFont typeface="Arial" panose="020B0604020202020204" pitchFamily="34" charset="0"/>
              <a:buChar char="–"/>
            </a:pPr>
            <a:r>
              <a:rPr lang="en-US" sz="1600" dirty="0">
                <a:cs typeface="Arial" panose="020B0604020202020204" pitchFamily="34" charset="0"/>
              </a:rPr>
              <a:t>Lightheadedness.</a:t>
            </a:r>
          </a:p>
          <a:p>
            <a:pPr marL="814388" lvl="1" indent="-257175">
              <a:buFont typeface="Arial" panose="020B0604020202020204" pitchFamily="34" charset="0"/>
              <a:buChar char="–"/>
            </a:pPr>
            <a:r>
              <a:rPr lang="en-US" sz="1600" dirty="0">
                <a:cs typeface="Arial" panose="020B0604020202020204" pitchFamily="34" charset="0"/>
              </a:rPr>
              <a:t>Nausea and vomiting.</a:t>
            </a:r>
          </a:p>
          <a:p>
            <a:pPr marL="814388" lvl="1" indent="-257175">
              <a:buFont typeface="Arial" panose="020B0604020202020204" pitchFamily="34" charset="0"/>
              <a:buChar char="–"/>
            </a:pPr>
            <a:r>
              <a:rPr lang="en-US" sz="1600" dirty="0">
                <a:cs typeface="Arial" panose="020B0604020202020204" pitchFamily="34" charset="0"/>
              </a:rPr>
              <a:t>Dry skin.</a:t>
            </a:r>
          </a:p>
          <a:p>
            <a:pPr marL="814388" lvl="1" indent="-257175">
              <a:buFont typeface="Arial" panose="020B0604020202020204" pitchFamily="34" charset="0"/>
              <a:buChar char="–"/>
            </a:pPr>
            <a:r>
              <a:rPr lang="en-US" sz="1600" dirty="0">
                <a:cs typeface="Arial" panose="020B0604020202020204" pitchFamily="34" charset="0"/>
              </a:rPr>
              <a:t>Cease sweating.</a:t>
            </a:r>
          </a:p>
          <a:p>
            <a:pPr>
              <a:buFont typeface="Arial" panose="020B0604020202020204" pitchFamily="34" charset="0"/>
              <a:buChar char="•"/>
            </a:pPr>
            <a:r>
              <a:rPr lang="en-US" dirty="0">
                <a:cs typeface="Arial" panose="020B0604020202020204" pitchFamily="34" charset="0"/>
              </a:rPr>
              <a:t>Treatment:</a:t>
            </a:r>
          </a:p>
          <a:p>
            <a:pPr marL="814388" lvl="1" indent="-257175">
              <a:buFont typeface="Arial" panose="020B0604020202020204" pitchFamily="34" charset="0"/>
              <a:buChar char="–"/>
            </a:pPr>
            <a:r>
              <a:rPr lang="en-US" sz="1600" dirty="0">
                <a:cs typeface="Arial" panose="020B0604020202020204" pitchFamily="34" charset="0"/>
              </a:rPr>
              <a:t>Drink fluids (water, Gatorade).</a:t>
            </a:r>
          </a:p>
          <a:p>
            <a:pPr marL="814388" lvl="1" indent="-257175">
              <a:buFont typeface="Arial" panose="020B0604020202020204" pitchFamily="34" charset="0"/>
              <a:buChar char="–"/>
            </a:pPr>
            <a:r>
              <a:rPr lang="en-US" sz="1600" dirty="0">
                <a:cs typeface="Arial" panose="020B0604020202020204" pitchFamily="34" charset="0"/>
              </a:rPr>
              <a:t>Avoid physical activity.</a:t>
            </a:r>
          </a:p>
          <a:p>
            <a:pPr marL="814388" lvl="1" indent="-257175">
              <a:buFont typeface="Arial" panose="020B0604020202020204" pitchFamily="34" charset="0"/>
              <a:buChar char="–"/>
            </a:pPr>
            <a:r>
              <a:rPr lang="en-US" sz="1600" dirty="0">
                <a:cs typeface="Arial" panose="020B0604020202020204" pitchFamily="34" charset="0"/>
              </a:rPr>
              <a:t>Get inside air conditioned or cool area.</a:t>
            </a:r>
          </a:p>
          <a:p>
            <a:pPr marL="257175" indent="-257175"/>
            <a:endParaRPr lang="en-US" dirty="0"/>
          </a:p>
        </p:txBody>
      </p:sp>
      <p:sp>
        <p:nvSpPr>
          <p:cNvPr id="2" name="Slide Number Placeholder 1"/>
          <p:cNvSpPr>
            <a:spLocks noGrp="1"/>
          </p:cNvSpPr>
          <p:nvPr>
            <p:ph type="sldNum" sz="quarter" idx="12"/>
          </p:nvPr>
        </p:nvSpPr>
        <p:spPr>
          <a:prstGeom prst="rect">
            <a:avLst/>
          </a:prstGeom>
        </p:spPr>
        <p:txBody>
          <a:bodyPr/>
          <a:lstStyle/>
          <a:p>
            <a:fld id="{8C9E1820-E9B2-42D1-9078-7F6EB35AD6D1}" type="slidenum">
              <a:rPr lang="en-US" smtClean="0"/>
              <a:pPr/>
              <a:t>19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690" y="1828800"/>
            <a:ext cx="3530601" cy="2341965"/>
          </a:xfrm>
          <a:prstGeom prst="rect">
            <a:avLst/>
          </a:prstGeom>
        </p:spPr>
      </p:pic>
    </p:spTree>
    <p:extLst>
      <p:ext uri="{BB962C8B-B14F-4D97-AF65-F5344CB8AC3E}">
        <p14:creationId xmlns:p14="http://schemas.microsoft.com/office/powerpoint/2010/main" val="392472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solidFill>
                  <a:schemeClr val="bg1"/>
                </a:solidFill>
              </a:rPr>
              <a:t>Geocaching Merit Badge Requirements</a:t>
            </a:r>
          </a:p>
        </p:txBody>
      </p:sp>
      <p:sp>
        <p:nvSpPr>
          <p:cNvPr id="3" name="Content Placeholder 2"/>
          <p:cNvSpPr>
            <a:spLocks noGrp="1"/>
          </p:cNvSpPr>
          <p:nvPr>
            <p:ph idx="1"/>
          </p:nvPr>
        </p:nvSpPr>
        <p:spPr>
          <a:xfrm>
            <a:off x="681792" y="1752600"/>
            <a:ext cx="7851775" cy="4537075"/>
          </a:xfrm>
        </p:spPr>
        <p:txBody>
          <a:bodyPr/>
          <a:lstStyle/>
          <a:p>
            <a:pPr>
              <a:buFont typeface="+mj-lt"/>
              <a:buAutoNum type="arabicPeriod"/>
            </a:pPr>
            <a:r>
              <a:rPr lang="en-US" sz="1600" dirty="0" smtClean="0"/>
              <a:t>Do the following:</a:t>
            </a:r>
          </a:p>
          <a:p>
            <a:pPr lvl="1">
              <a:buFont typeface="+mj-lt"/>
              <a:buAutoNum type="alphaLcPeriod"/>
            </a:pPr>
            <a:r>
              <a:rPr lang="en-US" sz="1600" dirty="0" smtClean="0"/>
              <a:t>Explain to your counselor the most likely hazards you may encounter while participating in geocaching activities and what you should do to anticipate, help prevent, mitigate, and respond to these hazards.</a:t>
            </a:r>
          </a:p>
          <a:p>
            <a:pPr lvl="1">
              <a:buFont typeface="+mj-lt"/>
              <a:buAutoNum type="alphaLcPeriod"/>
            </a:pPr>
            <a:r>
              <a:rPr lang="en-US" sz="1600" dirty="0" smtClean="0"/>
              <a:t>Discuss first aid and prevention for the types of injuries or illnesses that could occur while participating in geocaching activities, including cuts, scrapes, snakebite, insect stings, tick bites, exposure to poisonous plants, heat and cold reactions (sunburn, heatstroke, heat exhaustion, hypothermia), and dehydration.</a:t>
            </a:r>
          </a:p>
          <a:p>
            <a:pPr lvl="1">
              <a:buFont typeface="+mj-lt"/>
              <a:buAutoNum type="alphaLcPeriod"/>
            </a:pPr>
            <a:r>
              <a:rPr lang="en-US" sz="1600" dirty="0" smtClean="0"/>
              <a:t>Discuss how to properly plan an activity that uses GPS, including using the buddy system, sharing your plan with others, and considering the weather, route, and proper attire.</a:t>
            </a:r>
          </a:p>
          <a:p>
            <a:pPr>
              <a:buFont typeface="+mj-lt"/>
              <a:buAutoNum type="arabicPeriod"/>
            </a:pPr>
            <a:r>
              <a:rPr lang="en-US" sz="1600" dirty="0" smtClean="0"/>
              <a:t>Discuss the following with your counselor:</a:t>
            </a:r>
          </a:p>
          <a:p>
            <a:pPr lvl="1">
              <a:buFont typeface="+mj-lt"/>
              <a:buAutoNum type="alphaLcPeriod"/>
            </a:pPr>
            <a:r>
              <a:rPr lang="en-US" sz="1600" dirty="0" smtClean="0"/>
              <a:t>Why you should never bury a cache.</a:t>
            </a:r>
          </a:p>
          <a:p>
            <a:pPr lvl="1">
              <a:buFont typeface="+mj-lt"/>
              <a:buAutoNum type="alphaLcPeriod"/>
            </a:pPr>
            <a:r>
              <a:rPr lang="en-US" sz="1600" dirty="0" smtClean="0"/>
              <a:t>How to use proper geocaching etiquette when hiding or seeking a cache, and how to properly hide, post, maintain, and dismantle a geocache </a:t>
            </a:r>
          </a:p>
          <a:p>
            <a:pPr lvl="1">
              <a:buFont typeface="+mj-lt"/>
              <a:buAutoNum type="alphaLcPeriod"/>
            </a:pPr>
            <a:r>
              <a:rPr lang="en-US" sz="1600" dirty="0" smtClean="0"/>
              <a:t>The principles of Leave No Trace as they apply to geocaching </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6"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1000" y="87312"/>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589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Insect Bites</a:t>
            </a:r>
            <a:endParaRPr lang="en-US" dirty="0"/>
          </a:p>
        </p:txBody>
      </p:sp>
      <p:sp>
        <p:nvSpPr>
          <p:cNvPr id="2" name="Text Placeholder 1"/>
          <p:cNvSpPr>
            <a:spLocks noGrp="1"/>
          </p:cNvSpPr>
          <p:nvPr>
            <p:ph idx="1"/>
          </p:nvPr>
        </p:nvSpPr>
        <p:spPr>
          <a:xfrm>
            <a:off x="1825625" y="1219200"/>
            <a:ext cx="6923088" cy="4525963"/>
          </a:xfrm>
        </p:spPr>
        <p:txBody>
          <a:bodyPr/>
          <a:lstStyle/>
          <a:p>
            <a:pPr marL="214313" indent="-214313">
              <a:buFont typeface="Arial" panose="020B0604020202020204" pitchFamily="34" charset="0"/>
              <a:buChar char="•"/>
            </a:pPr>
            <a:r>
              <a:rPr lang="en-US" sz="1800" dirty="0"/>
              <a:t>Bites of mosquitoes and chiggers (harvest mites usually cause itchy, red bumps. The size of the swelling can vary from a dot to a half inch. </a:t>
            </a:r>
          </a:p>
          <a:p>
            <a:pPr marL="214313" indent="-214313">
              <a:buFont typeface="Arial" panose="020B0604020202020204" pitchFamily="34" charset="0"/>
              <a:buChar char="•"/>
            </a:pPr>
            <a:r>
              <a:rPr lang="en-US" sz="1800" dirty="0"/>
              <a:t>Signs that a bite is from a mosquito are: itchiness, a central raised dot in the swelling, a bite on skin not covered by clothing, and summertime, </a:t>
            </a:r>
          </a:p>
          <a:p>
            <a:pPr marL="214313" indent="-214313">
              <a:buFont typeface="Arial" panose="020B0604020202020204" pitchFamily="34" charset="0"/>
              <a:buChar char="•"/>
            </a:pPr>
            <a:r>
              <a:rPr lang="en-US" sz="1800" dirty="0"/>
              <a:t>Bites from horseflies, deerflies, gnats, fire ants, harvester ants, blister beetles, and centipedes usually cause a painful, red bump. </a:t>
            </a:r>
          </a:p>
          <a:p>
            <a:pPr marL="214313" indent="-214313">
              <a:buFont typeface="Arial" panose="020B0604020202020204" pitchFamily="34" charset="0"/>
              <a:buChar char="•"/>
            </a:pPr>
            <a:r>
              <a:rPr lang="en-US" sz="1800" dirty="0"/>
              <a:t>Fire ant bites change to blisters or pimples within a few hours. </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308" b="11538"/>
          <a:stretch/>
        </p:blipFill>
        <p:spPr>
          <a:xfrm>
            <a:off x="3268264" y="4343400"/>
            <a:ext cx="4037810" cy="2049965"/>
          </a:xfrm>
          <a:prstGeom prst="rect">
            <a:avLst/>
          </a:prstGeom>
        </p:spPr>
      </p:pic>
      <p:sp>
        <p:nvSpPr>
          <p:cNvPr id="6" name="Slide Number Placeholder 5"/>
          <p:cNvSpPr>
            <a:spLocks noGrp="1"/>
          </p:cNvSpPr>
          <p:nvPr>
            <p:ph type="sldNum" sz="quarter" idx="12"/>
          </p:nvPr>
        </p:nvSpPr>
        <p:spPr/>
        <p:txBody>
          <a:bodyPr/>
          <a:lstStyle/>
          <a:p>
            <a:fld id="{53C3D850-ADB3-4568-800E-3A1BDD06611D}" type="slidenum">
              <a:rPr lang="ru-RU" altLang="en-US" smtClean="0"/>
              <a:pPr/>
              <a:t>20</a:t>
            </a:fld>
            <a:endParaRPr lang="ru-RU" altLang="en-US"/>
          </a:p>
        </p:txBody>
      </p:sp>
    </p:spTree>
    <p:extLst>
      <p:ext uri="{BB962C8B-B14F-4D97-AF65-F5344CB8AC3E}">
        <p14:creationId xmlns:p14="http://schemas.microsoft.com/office/powerpoint/2010/main" val="265963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of Insect </a:t>
            </a:r>
            <a:r>
              <a:rPr lang="en-US" dirty="0" smtClean="0"/>
              <a:t>Bites</a:t>
            </a:r>
            <a:endParaRPr lang="en-US" dirty="0"/>
          </a:p>
        </p:txBody>
      </p:sp>
      <p:sp>
        <p:nvSpPr>
          <p:cNvPr id="3" name="Content Placeholder 2"/>
          <p:cNvSpPr>
            <a:spLocks noGrp="1"/>
          </p:cNvSpPr>
          <p:nvPr>
            <p:ph idx="1"/>
          </p:nvPr>
        </p:nvSpPr>
        <p:spPr>
          <a:xfrm>
            <a:off x="4038599" y="1600200"/>
            <a:ext cx="4710113" cy="4525963"/>
          </a:xfrm>
        </p:spPr>
        <p:txBody>
          <a:bodyPr>
            <a:noAutofit/>
          </a:bodyPr>
          <a:lstStyle/>
          <a:p>
            <a:pPr marL="257175" indent="-257175">
              <a:buFont typeface="Arial" panose="020B0604020202020204" pitchFamily="34" charset="0"/>
              <a:buChar char="•"/>
            </a:pPr>
            <a:r>
              <a:rPr lang="en-US" dirty="0"/>
              <a:t>Apply calamine lotion or a baking soda paste to the area of the bite. </a:t>
            </a:r>
          </a:p>
          <a:p>
            <a:pPr marL="257175" indent="-257175">
              <a:buFont typeface="Arial" panose="020B0604020202020204" pitchFamily="34" charset="0"/>
              <a:buChar char="•"/>
            </a:pPr>
            <a:r>
              <a:rPr lang="en-US" dirty="0"/>
              <a:t>If the itch is severe (as with chiggers), apply nonprescription 1% hydrocortisone cream four times a day. </a:t>
            </a:r>
          </a:p>
          <a:p>
            <a:pPr marL="257175" indent="-257175">
              <a:buFont typeface="Arial" panose="020B0604020202020204" pitchFamily="34" charset="0"/>
              <a:buChar char="•"/>
            </a:pPr>
            <a:r>
              <a:rPr lang="en-US" dirty="0"/>
              <a:t>Do not to pick at the bites or they can become infected or leave scars.</a:t>
            </a:r>
          </a:p>
          <a:p>
            <a:pPr marL="257175" indent="-257175">
              <a:buFont typeface="Arial" panose="020B0604020202020204" pitchFamily="34" charset="0"/>
              <a:buChar char="•"/>
            </a:pPr>
            <a:r>
              <a:rPr lang="en-US" dirty="0"/>
              <a:t>Cold, moist compresses or ice on the area can help. </a:t>
            </a:r>
          </a:p>
          <a:p>
            <a:endParaRPr lang="en-US" dirty="0"/>
          </a:p>
        </p:txBody>
      </p:sp>
      <p:sp>
        <p:nvSpPr>
          <p:cNvPr id="4" name="Slide Number Placeholder 3"/>
          <p:cNvSpPr>
            <a:spLocks noGrp="1"/>
          </p:cNvSpPr>
          <p:nvPr>
            <p:ph type="sldNum" sz="quarter" idx="12"/>
          </p:nvPr>
        </p:nvSpPr>
        <p:spPr>
          <a:prstGeom prst="rect">
            <a:avLst/>
          </a:prstGeom>
        </p:spPr>
        <p:txBody>
          <a:bodyPr/>
          <a:lstStyle/>
          <a:p>
            <a:fld id="{8C9E1820-E9B2-42D1-9078-7F6EB35AD6D1}" type="slidenum">
              <a:rPr lang="en-US" smtClean="0"/>
              <a:pPr/>
              <a:t>21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175" y="1524000"/>
            <a:ext cx="2049885" cy="3837384"/>
          </a:xfrm>
          <a:prstGeom prst="rect">
            <a:avLst/>
          </a:prstGeom>
        </p:spPr>
      </p:pic>
    </p:spTree>
    <p:extLst>
      <p:ext uri="{BB962C8B-B14F-4D97-AF65-F5344CB8AC3E}">
        <p14:creationId xmlns:p14="http://schemas.microsoft.com/office/powerpoint/2010/main" val="19946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Stings</a:t>
            </a:r>
            <a:endParaRPr lang="en-US" dirty="0"/>
          </a:p>
        </p:txBody>
      </p:sp>
      <p:sp>
        <p:nvSpPr>
          <p:cNvPr id="3" name="Content Placeholder 2"/>
          <p:cNvSpPr>
            <a:spLocks noGrp="1"/>
          </p:cNvSpPr>
          <p:nvPr>
            <p:ph idx="1"/>
          </p:nvPr>
        </p:nvSpPr>
        <p:spPr>
          <a:xfrm>
            <a:off x="5029199" y="1600200"/>
            <a:ext cx="3719513" cy="4525963"/>
          </a:xfrm>
        </p:spPr>
        <p:txBody>
          <a:bodyPr>
            <a:normAutofit/>
          </a:bodyPr>
          <a:lstStyle/>
          <a:p>
            <a:pPr marL="257175" indent="-257175">
              <a:buFont typeface="Arial" panose="020B0604020202020204" pitchFamily="34" charset="0"/>
              <a:buChar char="•"/>
            </a:pPr>
            <a:r>
              <a:rPr lang="en-US" dirty="0"/>
              <a:t>Honey bees, bumble bees, hornets, wasps, and yellow jackets can all sting. </a:t>
            </a:r>
          </a:p>
          <a:p>
            <a:pPr marL="257175" indent="-257175">
              <a:buFont typeface="Arial" panose="020B0604020202020204" pitchFamily="34" charset="0"/>
              <a:buChar char="•"/>
            </a:pPr>
            <a:r>
              <a:rPr lang="en-US" dirty="0"/>
              <a:t>These stings cause immediate painful red bumps. </a:t>
            </a:r>
          </a:p>
          <a:p>
            <a:pPr marL="257175" indent="-257175">
              <a:buFont typeface="Arial" panose="020B0604020202020204" pitchFamily="34" charset="0"/>
              <a:buChar char="•"/>
            </a:pPr>
            <a:r>
              <a:rPr lang="en-US" dirty="0"/>
              <a:t>While the pain is usually better in 2 hours, the swelling may increase for up to 24 hours. </a:t>
            </a:r>
          </a:p>
          <a:p>
            <a:endParaRPr lang="en-US" dirty="0"/>
          </a:p>
        </p:txBody>
      </p:sp>
      <p:sp>
        <p:nvSpPr>
          <p:cNvPr id="4" name="Slide Number Placeholder 3"/>
          <p:cNvSpPr>
            <a:spLocks noGrp="1"/>
          </p:cNvSpPr>
          <p:nvPr>
            <p:ph type="sldNum" sz="quarter" idx="12"/>
          </p:nvPr>
        </p:nvSpPr>
        <p:spPr>
          <a:prstGeom prst="rect">
            <a:avLst/>
          </a:prstGeom>
        </p:spPr>
        <p:txBody>
          <a:bodyPr/>
          <a:lstStyle/>
          <a:p>
            <a:fld id="{8C9E1820-E9B2-42D1-9078-7F6EB35AD6D1}" type="slidenum">
              <a:rPr lang="en-US" smtClean="0"/>
              <a:pPr/>
              <a:t>22</a:t>
            </a:fld>
            <a:endParaRPr lang="en-US" dirty="0"/>
          </a:p>
        </p:txBody>
      </p:sp>
      <p:grpSp>
        <p:nvGrpSpPr>
          <p:cNvPr id="8" name="Group 7"/>
          <p:cNvGrpSpPr/>
          <p:nvPr/>
        </p:nvGrpSpPr>
        <p:grpSpPr>
          <a:xfrm>
            <a:off x="1835150" y="1676400"/>
            <a:ext cx="3028950" cy="3455164"/>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10519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of Bee </a:t>
            </a:r>
            <a:r>
              <a:rPr lang="en-US" dirty="0" smtClean="0"/>
              <a:t>Stings</a:t>
            </a:r>
            <a:endParaRPr lang="en-US" dirty="0"/>
          </a:p>
        </p:txBody>
      </p:sp>
      <p:sp>
        <p:nvSpPr>
          <p:cNvPr id="5" name="Slide Number Placeholder 4"/>
          <p:cNvSpPr>
            <a:spLocks noGrp="1"/>
          </p:cNvSpPr>
          <p:nvPr>
            <p:ph type="sldNum" sz="quarter" idx="12"/>
          </p:nvPr>
        </p:nvSpPr>
        <p:spPr>
          <a:prstGeom prst="rect">
            <a:avLst/>
          </a:prstGeom>
        </p:spPr>
        <p:txBody>
          <a:bodyPr/>
          <a:lstStyle/>
          <a:p>
            <a:fld id="{8C9E1820-E9B2-42D1-9078-7F6EB35AD6D1}" type="slidenum">
              <a:rPr lang="en-US" smtClean="0"/>
              <a:pPr/>
              <a:t>23</a:t>
            </a:fld>
            <a:endParaRPr lang="en-US" dirty="0"/>
          </a:p>
        </p:txBody>
      </p:sp>
      <p:sp>
        <p:nvSpPr>
          <p:cNvPr id="7" name="Content Placeholder 6"/>
          <p:cNvSpPr>
            <a:spLocks noGrp="1"/>
          </p:cNvSpPr>
          <p:nvPr>
            <p:ph idx="1"/>
          </p:nvPr>
        </p:nvSpPr>
        <p:spPr>
          <a:xfrm>
            <a:off x="1825626" y="1600200"/>
            <a:ext cx="3456498" cy="4525963"/>
          </a:xfrm>
        </p:spPr>
        <p:txBody>
          <a:bodyPr/>
          <a:lstStyle/>
          <a:p>
            <a:pPr marL="257175" indent="-257175">
              <a:buFont typeface="Arial" panose="020B0604020202020204" pitchFamily="34" charset="0"/>
              <a:buChar char="•"/>
            </a:pPr>
            <a:r>
              <a:rPr lang="en-US" sz="1800" dirty="0"/>
              <a:t>If you see a little black dot in the bite, the stinger is still present (this only occurs with honey bee stings).</a:t>
            </a:r>
          </a:p>
          <a:p>
            <a:pPr marL="257175" indent="-257175">
              <a:buFont typeface="Arial" panose="020B0604020202020204" pitchFamily="34" charset="0"/>
              <a:buChar char="•"/>
            </a:pPr>
            <a:r>
              <a:rPr lang="en-US" sz="1800" dirty="0"/>
              <a:t>Remove it by scraping it off with a credit card or something similar.</a:t>
            </a:r>
          </a:p>
          <a:p>
            <a:pPr marL="257175" indent="-257175">
              <a:buFont typeface="Arial" panose="020B0604020202020204" pitchFamily="34" charset="0"/>
              <a:buChar char="•"/>
            </a:pPr>
            <a:r>
              <a:rPr lang="en-US" sz="1800" dirty="0"/>
              <a:t>For persistent pain, massage with an ice cube for 10 minutes. </a:t>
            </a:r>
          </a:p>
          <a:p>
            <a:pPr marL="257175" indent="-257175">
              <a:buFont typeface="Arial" panose="020B0604020202020204" pitchFamily="34" charset="0"/>
              <a:buChar char="•"/>
            </a:pPr>
            <a:r>
              <a:rPr lang="en-US" sz="1800" dirty="0"/>
              <a:t>Give acetaminophen immediately for relief of pain and burning. </a:t>
            </a:r>
          </a:p>
          <a:p>
            <a:pPr marL="257175" indent="-257175">
              <a:buFont typeface="Arial" panose="020B0604020202020204" pitchFamily="34" charset="0"/>
              <a:buChar char="•"/>
            </a:pPr>
            <a:r>
              <a:rPr lang="en-US" sz="1800" dirty="0"/>
              <a:t>For itching, apply hydrocortisone cream.</a:t>
            </a:r>
          </a:p>
        </p:txBody>
      </p:sp>
      <p:pic>
        <p:nvPicPr>
          <p:cNvPr id="9" name="Content Placeholder 13"/>
          <p:cNvPicPr>
            <a:picLocks noChangeAspect="1"/>
          </p:cNvPicPr>
          <p:nvPr/>
        </p:nvPicPr>
        <p:blipFill rotWithShape="1">
          <a:blip r:embed="rId2">
            <a:extLst>
              <a:ext uri="{28A0092B-C50C-407E-A947-70E740481C1C}">
                <a14:useLocalDpi xmlns:a14="http://schemas.microsoft.com/office/drawing/2010/main" val="0"/>
              </a:ext>
            </a:extLst>
          </a:blip>
          <a:srcRect l="5625" r="4375"/>
          <a:stretch/>
        </p:blipFill>
        <p:spPr bwMode="auto">
          <a:xfrm>
            <a:off x="5282123" y="1634150"/>
            <a:ext cx="3657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170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202" dirty="0" smtClean="0"/>
              <a:t>Tick</a:t>
            </a:r>
            <a:r>
              <a:rPr lang="en-US" spc="-248" dirty="0" smtClean="0"/>
              <a:t> </a:t>
            </a:r>
            <a:r>
              <a:rPr lang="en-US" spc="-126" dirty="0" smtClean="0"/>
              <a:t>Bites</a:t>
            </a:r>
            <a:endParaRPr lang="en-US" dirty="0"/>
          </a:p>
        </p:txBody>
      </p:sp>
      <p:sp>
        <p:nvSpPr>
          <p:cNvPr id="3" name="Text Placeholder 2"/>
          <p:cNvSpPr>
            <a:spLocks noGrp="1"/>
          </p:cNvSpPr>
          <p:nvPr>
            <p:ph idx="1"/>
          </p:nvPr>
        </p:nvSpPr>
        <p:spPr>
          <a:xfrm>
            <a:off x="1825625" y="1600200"/>
            <a:ext cx="4270375" cy="4525963"/>
          </a:xfrm>
        </p:spPr>
        <p:txBody>
          <a:bodyPr/>
          <a:lstStyle/>
          <a:p>
            <a:pPr marL="257175" indent="-257175">
              <a:buFont typeface="Arial" panose="020B0604020202020204" pitchFamily="34" charset="0"/>
              <a:buChar char="•"/>
            </a:pPr>
            <a:r>
              <a:rPr lang="en-US" dirty="0"/>
              <a:t>Can transmit Rocky Mountain spotted fever or Lyme disease.</a:t>
            </a:r>
          </a:p>
          <a:p>
            <a:pPr marL="257175" indent="-257175">
              <a:buFont typeface="Arial" panose="020B0604020202020204" pitchFamily="34" charset="0"/>
              <a:buChar char="•"/>
            </a:pPr>
            <a:r>
              <a:rPr lang="en-US" dirty="0"/>
              <a:t>Tick embeds its mouth parts in skin and may remain for days sucking blood.</a:t>
            </a:r>
          </a:p>
          <a:p>
            <a:endParaRPr lang="en-US" dirty="0"/>
          </a:p>
        </p:txBody>
      </p:sp>
      <p:sp>
        <p:nvSpPr>
          <p:cNvPr id="14" name="Slide Number Placeholder 13"/>
          <p:cNvSpPr>
            <a:spLocks noGrp="1"/>
          </p:cNvSpPr>
          <p:nvPr>
            <p:ph type="sldNum" sz="quarter" idx="12"/>
          </p:nvPr>
        </p:nvSpPr>
        <p:spPr>
          <a:prstGeom prst="rect">
            <a:avLst/>
          </a:prstGeom>
        </p:spPr>
        <p:txBody>
          <a:bodyPr/>
          <a:lstStyle/>
          <a:p>
            <a:fld id="{8C9E1820-E9B2-42D1-9078-7F6EB35AD6D1}" type="slidenum">
              <a:rPr lang="en-US" smtClean="0"/>
              <a:pPr/>
              <a:t>24</a:t>
            </a:fld>
            <a:endParaRPr lang="en-US" dirty="0"/>
          </a:p>
        </p:txBody>
      </p:sp>
      <p:sp>
        <p:nvSpPr>
          <p:cNvPr id="13" name="object 4"/>
          <p:cNvSpPr>
            <a:spLocks noChangeAspect="1"/>
          </p:cNvSpPr>
          <p:nvPr/>
        </p:nvSpPr>
        <p:spPr>
          <a:xfrm>
            <a:off x="6344274" y="1600200"/>
            <a:ext cx="2404439" cy="3657600"/>
          </a:xfrm>
          <a:prstGeom prst="rect">
            <a:avLst/>
          </a:prstGeom>
          <a:blipFill>
            <a:blip r:embed="rId3" cstate="print"/>
            <a:stretch>
              <a:fillRect/>
            </a:stretch>
          </a:blipFill>
        </p:spPr>
        <p:txBody>
          <a:bodyPr wrap="square" lIns="0" tIns="0" rIns="0" bIns="0" rtlCol="0"/>
          <a:lstStyle/>
          <a:p>
            <a:endParaRPr sz="1191" dirty="0"/>
          </a:p>
        </p:txBody>
      </p:sp>
    </p:spTree>
    <p:extLst>
      <p:ext uri="{BB962C8B-B14F-4D97-AF65-F5344CB8AC3E}">
        <p14:creationId xmlns:p14="http://schemas.microsoft.com/office/powerpoint/2010/main" val="293999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Engorged Tick</a:t>
            </a:r>
            <a:endParaRPr lang="en-US" dirty="0"/>
          </a:p>
        </p:txBody>
      </p:sp>
      <p:sp>
        <p:nvSpPr>
          <p:cNvPr id="13" name="Slide Number Placeholder 12"/>
          <p:cNvSpPr>
            <a:spLocks noGrp="1"/>
          </p:cNvSpPr>
          <p:nvPr>
            <p:ph type="sldNum" sz="quarter" idx="12"/>
          </p:nvPr>
        </p:nvSpPr>
        <p:spPr>
          <a:prstGeom prst="rect">
            <a:avLst/>
          </a:prstGeom>
        </p:spPr>
        <p:txBody>
          <a:bodyPr/>
          <a:lstStyle/>
          <a:p>
            <a:fld id="{8C9E1820-E9B2-42D1-9078-7F6EB35AD6D1}" type="slidenum">
              <a:rPr lang="en-US" smtClean="0"/>
              <a:pPr/>
              <a:t>25</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397" y="1828800"/>
            <a:ext cx="4981603" cy="3162082"/>
          </a:xfrm>
          <a:prstGeom prst="rect">
            <a:avLst/>
          </a:prstGeom>
        </p:spPr>
      </p:pic>
    </p:spTree>
    <p:extLst>
      <p:ext uri="{BB962C8B-B14F-4D97-AF65-F5344CB8AC3E}">
        <p14:creationId xmlns:p14="http://schemas.microsoft.com/office/powerpoint/2010/main" val="2012958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202" dirty="0" smtClean="0"/>
              <a:t>Tick</a:t>
            </a:r>
            <a:r>
              <a:rPr lang="en-US" spc="-218" dirty="0" smtClean="0"/>
              <a:t> </a:t>
            </a:r>
            <a:r>
              <a:rPr lang="en-US" spc="-132" dirty="0" smtClean="0"/>
              <a:t>Removal</a:t>
            </a:r>
            <a:endParaRPr lang="en-US" dirty="0"/>
          </a:p>
        </p:txBody>
      </p:sp>
      <p:sp>
        <p:nvSpPr>
          <p:cNvPr id="10" name="Content Placeholder 9"/>
          <p:cNvSpPr>
            <a:spLocks noGrp="1"/>
          </p:cNvSpPr>
          <p:nvPr>
            <p:ph idx="1"/>
          </p:nvPr>
        </p:nvSpPr>
        <p:spPr>
          <a:xfrm>
            <a:off x="4952999" y="1600200"/>
            <a:ext cx="3795713" cy="4525963"/>
          </a:xfrm>
        </p:spPr>
        <p:txBody>
          <a:bodyPr>
            <a:noAutofit/>
          </a:bodyPr>
          <a:lstStyle/>
          <a:p>
            <a:pPr marL="287447" marR="82368" indent="-227351">
              <a:spcBef>
                <a:spcPts val="103"/>
              </a:spcBef>
              <a:buFont typeface="Arial"/>
              <a:buChar char="•"/>
              <a:tabLst>
                <a:tab pos="287026" algn="l"/>
                <a:tab pos="287867" algn="l"/>
              </a:tabLst>
            </a:pPr>
            <a:r>
              <a:rPr lang="en-US" altLang="en-US" dirty="0"/>
              <a:t>Grasp the tick’s mouthparts against the skin, using pointed tweezers. </a:t>
            </a:r>
          </a:p>
          <a:p>
            <a:pPr marL="287447" marR="82368" indent="-227351">
              <a:spcBef>
                <a:spcPts val="103"/>
              </a:spcBef>
              <a:buFont typeface="Arial"/>
              <a:buChar char="•"/>
              <a:tabLst>
                <a:tab pos="287026" algn="l"/>
                <a:tab pos="287867" algn="l"/>
              </a:tabLst>
            </a:pPr>
            <a:r>
              <a:rPr lang="en-US" altLang="en-US" dirty="0"/>
              <a:t>Pull steadily without twisting until you can ease the tick head straight out of the skin. </a:t>
            </a:r>
          </a:p>
          <a:p>
            <a:pPr marL="287447" marR="82368" indent="-227351">
              <a:spcBef>
                <a:spcPts val="103"/>
              </a:spcBef>
              <a:buFont typeface="Arial"/>
              <a:buChar char="•"/>
              <a:tabLst>
                <a:tab pos="287026" algn="l"/>
                <a:tab pos="287867" algn="l"/>
              </a:tabLst>
            </a:pPr>
            <a:r>
              <a:rPr lang="en-US" altLang="en-US" dirty="0"/>
              <a:t>DO NOT squeeze or crush the body of the tick.</a:t>
            </a:r>
          </a:p>
          <a:p>
            <a:pPr marL="287447" marR="82368" indent="-227351">
              <a:spcBef>
                <a:spcPts val="103"/>
              </a:spcBef>
              <a:buFont typeface="Arial"/>
              <a:buChar char="•"/>
              <a:tabLst>
                <a:tab pos="287026" algn="l"/>
                <a:tab pos="287867" algn="l"/>
              </a:tabLst>
            </a:pPr>
            <a:r>
              <a:rPr lang="en-US" altLang="en-US" dirty="0"/>
              <a:t>DO NOT apply substances such as petroleum jelly, nail polish, or a lighted match to the tick while it is attached. </a:t>
            </a:r>
          </a:p>
          <a:p>
            <a:endParaRPr lang="en-US" dirty="0"/>
          </a:p>
        </p:txBody>
      </p:sp>
      <p:sp>
        <p:nvSpPr>
          <p:cNvPr id="8" name="Slide Number Placeholder 7"/>
          <p:cNvSpPr>
            <a:spLocks noGrp="1"/>
          </p:cNvSpPr>
          <p:nvPr>
            <p:ph type="sldNum" sz="quarter" idx="12"/>
          </p:nvPr>
        </p:nvSpPr>
        <p:spPr>
          <a:prstGeom prst="rect">
            <a:avLst/>
          </a:prstGeom>
        </p:spPr>
        <p:txBody>
          <a:bodyPr/>
          <a:lstStyle/>
          <a:p>
            <a:fld id="{8C9E1820-E9B2-42D1-9078-7F6EB35AD6D1}" type="slidenum">
              <a:rPr lang="en-US" smtClean="0"/>
              <a:pPr/>
              <a:t>26</a:t>
            </a:fld>
            <a:endParaRPr lang="en-US" dirty="0"/>
          </a:p>
        </p:txBody>
      </p:sp>
      <p:grpSp>
        <p:nvGrpSpPr>
          <p:cNvPr id="2" name="Group 1"/>
          <p:cNvGrpSpPr/>
          <p:nvPr/>
        </p:nvGrpSpPr>
        <p:grpSpPr>
          <a:xfrm>
            <a:off x="1850239" y="1606990"/>
            <a:ext cx="3143250" cy="2862993"/>
            <a:chOff x="1598023" y="1363133"/>
            <a:chExt cx="4191000" cy="3817324"/>
          </a:xfrm>
        </p:grpSpPr>
        <p:pic>
          <p:nvPicPr>
            <p:cNvPr id="11"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023" y="1363133"/>
              <a:ext cx="4191000" cy="197326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023" y="3437457"/>
              <a:ext cx="4188823" cy="1743000"/>
            </a:xfrm>
            <a:prstGeom prst="rect">
              <a:avLst/>
            </a:prstGeom>
          </p:spPr>
        </p:pic>
      </p:grpSp>
    </p:spTree>
    <p:extLst>
      <p:ext uri="{BB962C8B-B14F-4D97-AF65-F5344CB8AC3E}">
        <p14:creationId xmlns:p14="http://schemas.microsoft.com/office/powerpoint/2010/main" val="32492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Tick </a:t>
            </a:r>
            <a:r>
              <a:rPr lang="en-US" dirty="0"/>
              <a:t>Removal (cont</a:t>
            </a:r>
            <a:r>
              <a:rPr lang="en-US" dirty="0" smtClean="0"/>
              <a:t>.)</a:t>
            </a:r>
            <a:endParaRPr lang="en-US" dirty="0"/>
          </a:p>
        </p:txBody>
      </p:sp>
      <p:sp>
        <p:nvSpPr>
          <p:cNvPr id="4" name="Content Placeholder 3"/>
          <p:cNvSpPr>
            <a:spLocks noGrp="1"/>
          </p:cNvSpPr>
          <p:nvPr>
            <p:ph idx="1"/>
          </p:nvPr>
        </p:nvSpPr>
        <p:spPr>
          <a:xfrm>
            <a:off x="1825625" y="1600200"/>
            <a:ext cx="3432175" cy="4525963"/>
          </a:xfrm>
        </p:spPr>
        <p:txBody>
          <a:bodyPr/>
          <a:lstStyle/>
          <a:p>
            <a:pPr marL="257175" indent="-257175">
              <a:buFont typeface="Arial" panose="020B0604020202020204" pitchFamily="34" charset="0"/>
              <a:buChar char="•"/>
            </a:pPr>
            <a:r>
              <a:rPr lang="en-US" altLang="en-US" dirty="0"/>
              <a:t>Once you have removed the tick, wash the wound site and your hands with soap and water, and apply rubbing alcohol or antiseptic to the site.</a:t>
            </a:r>
          </a:p>
          <a:p>
            <a:pPr marL="257175" indent="-257175">
              <a:buFont typeface="Arial" panose="020B0604020202020204" pitchFamily="34" charset="0"/>
              <a:buChar char="•"/>
            </a:pPr>
            <a:r>
              <a:rPr lang="en-US" altLang="en-US" dirty="0"/>
              <a:t>Observe the bite over the next two weeks for any signs of an expanding red rash or flu-like symptoms (Lyme Disease). </a:t>
            </a:r>
          </a:p>
        </p:txBody>
      </p:sp>
      <p:sp>
        <p:nvSpPr>
          <p:cNvPr id="5" name="Slide Number Placeholder 4"/>
          <p:cNvSpPr>
            <a:spLocks noGrp="1"/>
          </p:cNvSpPr>
          <p:nvPr>
            <p:ph type="sldNum" sz="quarter" idx="12"/>
          </p:nvPr>
        </p:nvSpPr>
        <p:spPr>
          <a:prstGeom prst="rect">
            <a:avLst/>
          </a:prstGeom>
        </p:spPr>
        <p:txBody>
          <a:bodyPr/>
          <a:lstStyle/>
          <a:p>
            <a:fld id="{8C9E1820-E9B2-42D1-9078-7F6EB35AD6D1}" type="slidenum">
              <a:rPr lang="en-US" smtClean="0"/>
              <a:pPr/>
              <a:t>27</a:t>
            </a:fld>
            <a:endParaRPr lang="en-US" dirty="0"/>
          </a:p>
        </p:txBody>
      </p:sp>
      <p:sp>
        <p:nvSpPr>
          <p:cNvPr id="15" name="TextBox 14"/>
          <p:cNvSpPr txBox="1"/>
          <p:nvPr/>
        </p:nvSpPr>
        <p:spPr>
          <a:xfrm>
            <a:off x="5932009" y="5833611"/>
            <a:ext cx="2343150" cy="323165"/>
          </a:xfrm>
          <a:prstGeom prst="rect">
            <a:avLst/>
          </a:prstGeom>
          <a:noFill/>
        </p:spPr>
        <p:txBody>
          <a:bodyPr wrap="square" rtlCol="0">
            <a:spAutoFit/>
          </a:bodyPr>
          <a:lstStyle/>
          <a:p>
            <a:pPr algn="ctr"/>
            <a:r>
              <a:rPr lang="en-US" sz="1500" b="1" dirty="0">
                <a:solidFill>
                  <a:srgbClr val="666666"/>
                </a:solidFill>
              </a:rPr>
              <a:t>Lyme Disease Rash</a:t>
            </a:r>
          </a:p>
        </p:txBody>
      </p:sp>
      <p:pic>
        <p:nvPicPr>
          <p:cNvPr id="9"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10200" y="1600199"/>
            <a:ext cx="3520379"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14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Poisonous Plants</a:t>
            </a:r>
            <a:endParaRPr lang="en-US" dirty="0"/>
          </a:p>
        </p:txBody>
      </p:sp>
      <p:pic>
        <p:nvPicPr>
          <p:cNvPr id="9" name="Content Placeholder 8" descr="PoisonPlants.jpg"/>
          <p:cNvPicPr>
            <a:picLocks noGrp="1" noChangeAspect="1"/>
          </p:cNvPicPr>
          <p:nvPr>
            <p:ph idx="1"/>
          </p:nvPr>
        </p:nvPicPr>
        <p:blipFill>
          <a:blip r:embed="rId2" cstate="print"/>
          <a:stretch>
            <a:fillRect/>
          </a:stretch>
        </p:blipFill>
        <p:spPr>
          <a:xfrm>
            <a:off x="2777331" y="1650038"/>
            <a:ext cx="5029200" cy="4023360"/>
          </a:xfrm>
        </p:spPr>
      </p:pic>
      <p:sp>
        <p:nvSpPr>
          <p:cNvPr id="3" name="Slide Number Placeholder 2"/>
          <p:cNvSpPr>
            <a:spLocks noGrp="1"/>
          </p:cNvSpPr>
          <p:nvPr>
            <p:ph type="sldNum" sz="quarter" idx="12"/>
          </p:nvPr>
        </p:nvSpPr>
        <p:spPr/>
        <p:txBody>
          <a:bodyPr/>
          <a:lstStyle/>
          <a:p>
            <a:fld id="{8C9E1820-E9B2-42D1-9078-7F6EB35AD6D1}" type="slidenum">
              <a:rPr lang="en-US" smtClean="0"/>
              <a:pPr/>
              <a:t>28</a:t>
            </a:fld>
            <a:endParaRPr lang="en-US" dirty="0"/>
          </a:p>
        </p:txBody>
      </p:sp>
      <p:sp>
        <p:nvSpPr>
          <p:cNvPr id="10" name="TextBox 9"/>
          <p:cNvSpPr txBox="1"/>
          <p:nvPr/>
        </p:nvSpPr>
        <p:spPr>
          <a:xfrm>
            <a:off x="2219325" y="1295400"/>
            <a:ext cx="4705350" cy="461665"/>
          </a:xfrm>
          <a:prstGeom prst="rect">
            <a:avLst/>
          </a:prstGeom>
          <a:noFill/>
        </p:spPr>
        <p:txBody>
          <a:bodyPr wrap="square" rtlCol="0">
            <a:spAutoFit/>
          </a:bodyPr>
          <a:lstStyle/>
          <a:p>
            <a:pPr algn="ctr"/>
            <a:r>
              <a:rPr lang="en-US" sz="2400" dirty="0" smtClean="0"/>
              <a:t>Can you identify and name them?</a:t>
            </a:r>
            <a:endParaRPr lang="en-US" sz="2400" dirty="0"/>
          </a:p>
        </p:txBody>
      </p:sp>
    </p:spTree>
    <p:extLst>
      <p:ext uri="{BB962C8B-B14F-4D97-AF65-F5344CB8AC3E}">
        <p14:creationId xmlns:p14="http://schemas.microsoft.com/office/powerpoint/2010/main" val="834453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Identify Local Poisonous Plants</a:t>
            </a:r>
            <a:endParaRPr lang="en-US" dirty="0"/>
          </a:p>
        </p:txBody>
      </p:sp>
      <p:sp>
        <p:nvSpPr>
          <p:cNvPr id="7" name="Content Placeholder 6"/>
          <p:cNvSpPr>
            <a:spLocks noGrp="1"/>
          </p:cNvSpPr>
          <p:nvPr>
            <p:ph idx="1"/>
          </p:nvPr>
        </p:nvSpPr>
        <p:spPr>
          <a:xfrm>
            <a:off x="1825625" y="1600200"/>
            <a:ext cx="3147703" cy="5029200"/>
          </a:xfrm>
        </p:spPr>
        <p:txBody>
          <a:bodyPr>
            <a:normAutofit/>
          </a:bodyPr>
          <a:lstStyle/>
          <a:p>
            <a:r>
              <a:rPr lang="en-US" dirty="0" smtClean="0"/>
              <a:t>Virginia Creeper is sometimes mistaken for poison ivy.</a:t>
            </a:r>
          </a:p>
          <a:p>
            <a:r>
              <a:rPr lang="en-US" dirty="0" smtClean="0"/>
              <a:t>The leaves and vines on the left are Virginia Creeper and those on the right are Poison Ivy.</a:t>
            </a: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29</a:t>
            </a:fld>
            <a:endParaRPr lang="en-US" dirty="0"/>
          </a:p>
        </p:txBody>
      </p:sp>
      <p:pic>
        <p:nvPicPr>
          <p:cNvPr id="10" name="Content Placeholder 9"/>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105400" y="1524000"/>
            <a:ext cx="4038600" cy="27368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266" y="4389335"/>
            <a:ext cx="1752417" cy="2102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55" y="4389336"/>
            <a:ext cx="2151933" cy="1613950"/>
          </a:xfrm>
          <a:prstGeom prst="rect">
            <a:avLst/>
          </a:prstGeom>
        </p:spPr>
      </p:pic>
    </p:spTree>
    <p:extLst>
      <p:ext uri="{BB962C8B-B14F-4D97-AF65-F5344CB8AC3E}">
        <p14:creationId xmlns:p14="http://schemas.microsoft.com/office/powerpoint/2010/main" val="38825157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solidFill>
                  <a:schemeClr val="bg1"/>
                </a:solidFill>
              </a:rPr>
              <a:t>Geocaching Merit Badge Requirements</a:t>
            </a:r>
          </a:p>
        </p:txBody>
      </p:sp>
      <p:sp>
        <p:nvSpPr>
          <p:cNvPr id="3" name="Content Placeholder 2"/>
          <p:cNvSpPr>
            <a:spLocks noGrp="1"/>
          </p:cNvSpPr>
          <p:nvPr>
            <p:ph idx="1"/>
          </p:nvPr>
        </p:nvSpPr>
        <p:spPr/>
        <p:txBody>
          <a:bodyPr/>
          <a:lstStyle/>
          <a:p>
            <a:pPr>
              <a:buFont typeface="+mj-lt"/>
              <a:buAutoNum type="arabicPeriod" startAt="3"/>
            </a:pPr>
            <a:r>
              <a:rPr lang="en-US" sz="1600" dirty="0" smtClean="0"/>
              <a:t>Explain the following terms used in geocaching: waypoint, log, cache, accuracy, difficulty and terrain ratings, attributes, trackable. Choose five additional terms to explain to your counselor.</a:t>
            </a:r>
          </a:p>
          <a:p>
            <a:pPr>
              <a:buFont typeface="+mj-lt"/>
              <a:buAutoNum type="arabicPeriod" startAt="3"/>
            </a:pPr>
            <a:r>
              <a:rPr lang="en-US" sz="1600" dirty="0" smtClean="0"/>
              <a:t>Explain how the Global Positioning System (GPS) works. Then, using Scouting's teaching EDGE, demonstrate the use of a GPS unit to your counselor. Include marking and editing a waypoint, changing field functions, and changing the coordinate system in the unit.</a:t>
            </a:r>
          </a:p>
          <a:p>
            <a:pPr>
              <a:buFont typeface="+mj-lt"/>
              <a:buAutoNum type="arabicPeriod" startAt="3"/>
            </a:pPr>
            <a:r>
              <a:rPr lang="en-US" sz="1600" dirty="0" smtClean="0"/>
              <a:t>Do the following:</a:t>
            </a:r>
          </a:p>
          <a:p>
            <a:pPr marL="800100" lvl="1" indent="-342900">
              <a:buFont typeface="+mj-lt"/>
              <a:buAutoNum type="alphaLcPeriod"/>
            </a:pPr>
            <a:r>
              <a:rPr lang="en-US" sz="1600" dirty="0" smtClean="0"/>
              <a:t>Show you know how to use a map and compass and explain why this is important for geocaching.</a:t>
            </a:r>
          </a:p>
          <a:p>
            <a:pPr marL="800100" lvl="1" indent="-342900">
              <a:buFont typeface="+mj-lt"/>
              <a:buAutoNum type="alphaLcPeriod"/>
            </a:pPr>
            <a:r>
              <a:rPr lang="en-US" sz="1600" dirty="0" smtClean="0"/>
              <a:t>Explain the similarities and differences between GPS navigation and standard map reading skills and describe the benefits of each.</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1000" y="87312"/>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769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Poison Ivy Rash</a:t>
            </a:r>
            <a:endParaRPr lang="en-US" dirty="0"/>
          </a:p>
        </p:txBody>
      </p:sp>
      <p:pic>
        <p:nvPicPr>
          <p:cNvPr id="13" name="Content Placeholder 12" descr="PoisonIvyRash2.jpg"/>
          <p:cNvPicPr>
            <a:picLocks noGrp="1" noChangeAspect="1"/>
          </p:cNvPicPr>
          <p:nvPr>
            <p:ph idx="1"/>
          </p:nvPr>
        </p:nvPicPr>
        <p:blipFill>
          <a:blip r:embed="rId2" cstate="print"/>
          <a:stretch>
            <a:fillRect/>
          </a:stretch>
        </p:blipFill>
        <p:spPr>
          <a:xfrm>
            <a:off x="1981200" y="1887538"/>
            <a:ext cx="4114799" cy="2700337"/>
          </a:xfrm>
        </p:spPr>
      </p:pic>
      <p:sp>
        <p:nvSpPr>
          <p:cNvPr id="3" name="Slide Number Placeholder 2"/>
          <p:cNvSpPr>
            <a:spLocks noGrp="1"/>
          </p:cNvSpPr>
          <p:nvPr>
            <p:ph type="sldNum" sz="quarter" idx="12"/>
          </p:nvPr>
        </p:nvSpPr>
        <p:spPr/>
        <p:txBody>
          <a:bodyPr/>
          <a:lstStyle/>
          <a:p>
            <a:fld id="{8C9E1820-E9B2-42D1-9078-7F6EB35AD6D1}" type="slidenum">
              <a:rPr lang="en-US" smtClean="0"/>
              <a:pPr/>
              <a:t>30</a:t>
            </a:fld>
            <a:endParaRPr lang="en-US" dirty="0"/>
          </a:p>
        </p:txBody>
      </p:sp>
      <p:pic>
        <p:nvPicPr>
          <p:cNvPr id="12" name="Content Placeholder 11" descr="PoisonIvyRash1.jpg"/>
          <p:cNvPicPr>
            <a:picLocks noGrp="1" noChangeAspect="1"/>
          </p:cNvPicPr>
          <p:nvPr>
            <p:ph sz="half" idx="4294967295"/>
          </p:nvPr>
        </p:nvPicPr>
        <p:blipFill>
          <a:blip r:embed="rId3" cstate="print"/>
          <a:stretch>
            <a:fillRect/>
          </a:stretch>
        </p:blipFill>
        <p:spPr>
          <a:xfrm>
            <a:off x="6326187" y="1887538"/>
            <a:ext cx="2587625" cy="3449638"/>
          </a:xfrm>
        </p:spPr>
      </p:pic>
      <p:sp>
        <p:nvSpPr>
          <p:cNvPr id="4" name="TextBox 3"/>
          <p:cNvSpPr txBox="1"/>
          <p:nvPr/>
        </p:nvSpPr>
        <p:spPr>
          <a:xfrm>
            <a:off x="2362200" y="1487428"/>
            <a:ext cx="3094831" cy="400110"/>
          </a:xfrm>
          <a:prstGeom prst="rect">
            <a:avLst/>
          </a:prstGeom>
          <a:noFill/>
        </p:spPr>
        <p:txBody>
          <a:bodyPr wrap="square" rtlCol="0">
            <a:spAutoFit/>
          </a:bodyPr>
          <a:lstStyle/>
          <a:p>
            <a:pPr algn="ctr"/>
            <a:r>
              <a:rPr lang="en-US" dirty="0" smtClean="0">
                <a:solidFill>
                  <a:srgbClr val="666666"/>
                </a:solidFill>
              </a:rPr>
              <a:t>Average Case</a:t>
            </a:r>
            <a:endParaRPr lang="en-US" dirty="0">
              <a:solidFill>
                <a:srgbClr val="666666"/>
              </a:solidFill>
            </a:endParaRPr>
          </a:p>
        </p:txBody>
      </p:sp>
      <p:sp>
        <p:nvSpPr>
          <p:cNvPr id="5" name="TextBox 4"/>
          <p:cNvSpPr txBox="1"/>
          <p:nvPr/>
        </p:nvSpPr>
        <p:spPr>
          <a:xfrm>
            <a:off x="6301092" y="1474199"/>
            <a:ext cx="2587823" cy="400110"/>
          </a:xfrm>
          <a:prstGeom prst="rect">
            <a:avLst/>
          </a:prstGeom>
          <a:noFill/>
        </p:spPr>
        <p:txBody>
          <a:bodyPr wrap="square" rtlCol="0">
            <a:spAutoFit/>
          </a:bodyPr>
          <a:lstStyle/>
          <a:p>
            <a:pPr algn="ctr"/>
            <a:r>
              <a:rPr lang="en-US" dirty="0" smtClean="0">
                <a:solidFill>
                  <a:srgbClr val="666666"/>
                </a:solidFill>
              </a:rPr>
              <a:t>Severe Case</a:t>
            </a:r>
            <a:endParaRPr lang="en-US" dirty="0">
              <a:solidFill>
                <a:srgbClr val="666666"/>
              </a:solidFill>
            </a:endParaRPr>
          </a:p>
        </p:txBody>
      </p:sp>
    </p:spTree>
    <p:extLst>
      <p:ext uri="{BB962C8B-B14F-4D97-AF65-F5344CB8AC3E}">
        <p14:creationId xmlns:p14="http://schemas.microsoft.com/office/powerpoint/2010/main" val="4235138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Treating Poison Ivy Exposures</a:t>
            </a:r>
            <a:endParaRPr lang="en-US" dirty="0"/>
          </a:p>
        </p:txBody>
      </p:sp>
      <p:sp>
        <p:nvSpPr>
          <p:cNvPr id="3" name="Content Placeholder 2"/>
          <p:cNvSpPr>
            <a:spLocks noGrp="1"/>
          </p:cNvSpPr>
          <p:nvPr>
            <p:ph idx="1"/>
          </p:nvPr>
        </p:nvSpPr>
        <p:spPr>
          <a:xfrm>
            <a:off x="1825625" y="1600200"/>
            <a:ext cx="4727575" cy="4525963"/>
          </a:xfrm>
        </p:spPr>
        <p:txBody>
          <a:bodyPr>
            <a:normAutofit lnSpcReduction="10000"/>
          </a:bodyPr>
          <a:lstStyle/>
          <a:p>
            <a:r>
              <a:rPr lang="en-US" dirty="0" smtClean="0"/>
              <a:t>If you are exposed you should quickly (within 10 minutes):</a:t>
            </a:r>
          </a:p>
          <a:p>
            <a:pPr lvl="3"/>
            <a:r>
              <a:rPr lang="en-US" sz="2000" dirty="0" smtClean="0"/>
              <a:t>Clean exposed areas with rubbing alcohol. </a:t>
            </a:r>
          </a:p>
          <a:p>
            <a:pPr lvl="3"/>
            <a:r>
              <a:rPr lang="en-US" sz="2000" dirty="0" smtClean="0"/>
              <a:t>Wash the exposed areas with water only first. </a:t>
            </a:r>
          </a:p>
          <a:p>
            <a:pPr lvl="3"/>
            <a:r>
              <a:rPr lang="en-US" sz="2000" dirty="0" smtClean="0"/>
              <a:t>Then take a shower with soap and warm water.  </a:t>
            </a:r>
          </a:p>
          <a:p>
            <a:r>
              <a:rPr lang="en-US" dirty="0" smtClean="0"/>
              <a:t>Tecnu is a poison oak and ivy scrub that removes urushiol. </a:t>
            </a:r>
          </a:p>
          <a:p>
            <a:r>
              <a:rPr lang="en-US" dirty="0" smtClean="0"/>
              <a:t>Unfortunately, if you wait more than 10 minutes, the urushiol will likely stay on your skin and trigger the poison ivy rash. </a:t>
            </a:r>
          </a:p>
        </p:txBody>
      </p:sp>
      <p:sp>
        <p:nvSpPr>
          <p:cNvPr id="4" name="Slide Number Placeholder 3"/>
          <p:cNvSpPr>
            <a:spLocks noGrp="1"/>
          </p:cNvSpPr>
          <p:nvPr>
            <p:ph type="sldNum" sz="quarter" idx="12"/>
          </p:nvPr>
        </p:nvSpPr>
        <p:spPr/>
        <p:txBody>
          <a:bodyPr/>
          <a:lstStyle/>
          <a:p>
            <a:fld id="{8C9E1820-E9B2-42D1-9078-7F6EB35AD6D1}" type="slidenum">
              <a:rPr lang="en-US" smtClean="0"/>
              <a:pPr/>
              <a:t>31</a:t>
            </a:fld>
            <a:endParaRPr lang="en-US"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705600" y="1646237"/>
            <a:ext cx="2292350" cy="4433888"/>
          </a:xfrm>
        </p:spPr>
      </p:pic>
    </p:spTree>
    <p:extLst>
      <p:ext uri="{BB962C8B-B14F-4D97-AF65-F5344CB8AC3E}">
        <p14:creationId xmlns:p14="http://schemas.microsoft.com/office/powerpoint/2010/main" val="3481658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Preventing Poison Ivy</a:t>
            </a:r>
            <a:endParaRPr lang="en-US" dirty="0"/>
          </a:p>
        </p:txBody>
      </p:sp>
      <p:sp>
        <p:nvSpPr>
          <p:cNvPr id="3" name="Content Placeholder 2"/>
          <p:cNvSpPr>
            <a:spLocks noGrp="1"/>
          </p:cNvSpPr>
          <p:nvPr>
            <p:ph idx="1"/>
          </p:nvPr>
        </p:nvSpPr>
        <p:spPr>
          <a:xfrm>
            <a:off x="1825625" y="1600200"/>
            <a:ext cx="3736975" cy="4525963"/>
          </a:xfrm>
        </p:spPr>
        <p:txBody>
          <a:bodyPr>
            <a:normAutofit lnSpcReduction="10000"/>
          </a:bodyPr>
          <a:lstStyle/>
          <a:p>
            <a:r>
              <a:rPr lang="en-US" dirty="0" smtClean="0"/>
              <a:t>The best way to prevent Poison Ivy is learn to identify it and then avoid it!</a:t>
            </a:r>
          </a:p>
          <a:p>
            <a:r>
              <a:rPr lang="en-US" dirty="0" smtClean="0"/>
              <a:t>You can avoid a poison ivy rash by:</a:t>
            </a:r>
          </a:p>
          <a:p>
            <a:pPr lvl="1"/>
            <a:r>
              <a:rPr lang="en-US" dirty="0" smtClean="0"/>
              <a:t>Wearing long pants and a shirt with long sleeves.</a:t>
            </a:r>
          </a:p>
          <a:p>
            <a:pPr lvl="1"/>
            <a:r>
              <a:rPr lang="en-US" dirty="0" smtClean="0"/>
              <a:t>Boots and gloves when your most at risk, especially when playing in wooden areas, around lakes, or going on hikes.</a:t>
            </a:r>
          </a:p>
          <a:p>
            <a:pPr lvl="1"/>
            <a:r>
              <a:rPr lang="en-US" dirty="0" smtClean="0"/>
              <a:t>Apply </a:t>
            </a:r>
            <a:r>
              <a:rPr lang="en-US" b="1" dirty="0" smtClean="0"/>
              <a:t>Ivy-Block</a:t>
            </a:r>
            <a:r>
              <a:rPr lang="en-US" dirty="0" smtClean="0"/>
              <a:t> to exposed skin. </a:t>
            </a:r>
          </a:p>
        </p:txBody>
      </p:sp>
      <p:sp>
        <p:nvSpPr>
          <p:cNvPr id="4" name="Slide Number Placeholder 3"/>
          <p:cNvSpPr>
            <a:spLocks noGrp="1"/>
          </p:cNvSpPr>
          <p:nvPr>
            <p:ph type="sldNum" sz="quarter" idx="12"/>
          </p:nvPr>
        </p:nvSpPr>
        <p:spPr/>
        <p:txBody>
          <a:bodyPr/>
          <a:lstStyle/>
          <a:p>
            <a:fld id="{8C9E1820-E9B2-42D1-9078-7F6EB35AD6D1}" type="slidenum">
              <a:rPr lang="en-US" smtClean="0"/>
              <a:pPr/>
              <a:t>32</a:t>
            </a:fld>
            <a:endParaRPr lang="en-US" dirty="0"/>
          </a:p>
        </p:txBody>
      </p:sp>
      <p:pic>
        <p:nvPicPr>
          <p:cNvPr id="6" name="Content Placeholder 5"/>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0476"/>
          <a:stretch/>
        </p:blipFill>
        <p:spPr>
          <a:xfrm>
            <a:off x="5597305" y="1600200"/>
            <a:ext cx="3425982" cy="3826871"/>
          </a:xfrm>
        </p:spPr>
      </p:pic>
    </p:spTree>
    <p:extLst>
      <p:ext uri="{BB962C8B-B14F-4D97-AF65-F5344CB8AC3E}">
        <p14:creationId xmlns:p14="http://schemas.microsoft.com/office/powerpoint/2010/main" val="914449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Poisonous Snakebite</a:t>
            </a:r>
            <a:endParaRPr lang="en-US" dirty="0"/>
          </a:p>
        </p:txBody>
      </p:sp>
      <p:sp>
        <p:nvSpPr>
          <p:cNvPr id="3" name="Content Placeholder 2"/>
          <p:cNvSpPr>
            <a:spLocks noGrp="1"/>
          </p:cNvSpPr>
          <p:nvPr>
            <p:ph idx="1"/>
          </p:nvPr>
        </p:nvSpPr>
        <p:spPr>
          <a:xfrm>
            <a:off x="1825625" y="1417638"/>
            <a:ext cx="4659972" cy="4708525"/>
          </a:xfrm>
        </p:spPr>
        <p:txBody>
          <a:bodyPr>
            <a:noAutofit/>
          </a:bodyPr>
          <a:lstStyle/>
          <a:p>
            <a:pPr marL="257175" indent="-257175">
              <a:buFont typeface="Arial" panose="020B0604020202020204" pitchFamily="34" charset="0"/>
              <a:buChar char="•"/>
            </a:pPr>
            <a:r>
              <a:rPr lang="en-US" dirty="0"/>
              <a:t>In the U.S. the poisonous snakes are rattlesnakes, copperheads, cottonmouths, and coral snakes. </a:t>
            </a:r>
          </a:p>
          <a:p>
            <a:pPr marL="257175" indent="-257175">
              <a:buFont typeface="Arial" panose="020B0604020202020204" pitchFamily="34" charset="0"/>
              <a:buChar char="•"/>
            </a:pPr>
            <a:r>
              <a:rPr lang="en-US" dirty="0"/>
              <a:t>Currently about 8,000 people per year in the U.S. are bitten by a poisonous snake, of which about 6 will die. </a:t>
            </a:r>
          </a:p>
          <a:p>
            <a:endParaRPr lang="en-US" dirty="0"/>
          </a:p>
        </p:txBody>
      </p:sp>
      <p:sp>
        <p:nvSpPr>
          <p:cNvPr id="5" name="Slide Number Placeholder 4"/>
          <p:cNvSpPr>
            <a:spLocks noGrp="1"/>
          </p:cNvSpPr>
          <p:nvPr>
            <p:ph type="sldNum" sz="quarter" idx="12"/>
          </p:nvPr>
        </p:nvSpPr>
        <p:spPr>
          <a:prstGeom prst="rect">
            <a:avLst/>
          </a:prstGeom>
        </p:spPr>
        <p:txBody>
          <a:bodyPr/>
          <a:lstStyle/>
          <a:p>
            <a:fld id="{8C9E1820-E9B2-42D1-9078-7F6EB35AD6D1}" type="slidenum">
              <a:rPr lang="en-US" smtClean="0"/>
              <a:pPr/>
              <a:t>33</a:t>
            </a:fld>
            <a:endParaRPr lang="en-US" dirty="0"/>
          </a:p>
        </p:txBody>
      </p:sp>
      <p:grpSp>
        <p:nvGrpSpPr>
          <p:cNvPr id="11" name="Group 10"/>
          <p:cNvGrpSpPr/>
          <p:nvPr/>
        </p:nvGrpSpPr>
        <p:grpSpPr>
          <a:xfrm>
            <a:off x="6935125" y="685800"/>
            <a:ext cx="2000250" cy="5143500"/>
            <a:chOff x="5108667" y="10887"/>
            <a:chExt cx="2550888" cy="667509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3021" y="10887"/>
              <a:ext cx="2546533" cy="16472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67" y="1637937"/>
              <a:ext cx="2550887" cy="1729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845" y="3367599"/>
              <a:ext cx="2548710" cy="16999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67" y="5067590"/>
              <a:ext cx="2550887" cy="1618388"/>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375" y="3936781"/>
            <a:ext cx="3771899" cy="2517743"/>
          </a:xfrm>
          <a:prstGeom prst="rect">
            <a:avLst/>
          </a:prstGeom>
        </p:spPr>
      </p:pic>
    </p:spTree>
    <p:extLst>
      <p:ext uri="{BB962C8B-B14F-4D97-AF65-F5344CB8AC3E}">
        <p14:creationId xmlns:p14="http://schemas.microsoft.com/office/powerpoint/2010/main" val="12652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First </a:t>
            </a:r>
            <a:r>
              <a:rPr lang="en-US" dirty="0"/>
              <a:t>Aid for Poisonous Snake </a:t>
            </a:r>
            <a:r>
              <a:rPr lang="en-US" dirty="0" smtClean="0"/>
              <a:t>Bites</a:t>
            </a:r>
            <a:endParaRPr lang="en-US" dirty="0"/>
          </a:p>
        </p:txBody>
      </p:sp>
      <p:sp>
        <p:nvSpPr>
          <p:cNvPr id="6" name="Content Placeholder 5"/>
          <p:cNvSpPr>
            <a:spLocks noGrp="1"/>
          </p:cNvSpPr>
          <p:nvPr>
            <p:ph idx="1"/>
          </p:nvPr>
        </p:nvSpPr>
        <p:spPr>
          <a:xfrm>
            <a:off x="1825625" y="1371600"/>
            <a:ext cx="5129556" cy="5349875"/>
          </a:xfrm>
        </p:spPr>
        <p:txBody>
          <a:bodyPr>
            <a:noAutofit/>
          </a:bodyPr>
          <a:lstStyle/>
          <a:p>
            <a:pPr marL="257175" indent="-257175">
              <a:buFont typeface="Arial" panose="020B0604020202020204" pitchFamily="34" charset="0"/>
              <a:buChar char="•"/>
            </a:pPr>
            <a:r>
              <a:rPr lang="en-US" dirty="0"/>
              <a:t>Have victim lie down and stay calm. </a:t>
            </a:r>
          </a:p>
          <a:p>
            <a:pPr marL="257175" indent="-257175">
              <a:buFont typeface="Arial" panose="020B0604020202020204" pitchFamily="34" charset="0"/>
              <a:buChar char="•"/>
            </a:pPr>
            <a:r>
              <a:rPr lang="en-US" dirty="0"/>
              <a:t>Keep bitten area immobile and below level of heart.</a:t>
            </a:r>
          </a:p>
          <a:p>
            <a:pPr marL="257175" indent="-257175">
              <a:buFont typeface="Arial" panose="020B0604020202020204" pitchFamily="34" charset="0"/>
              <a:buChar char="•"/>
            </a:pPr>
            <a:r>
              <a:rPr lang="en-US" dirty="0"/>
              <a:t>Call 911.</a:t>
            </a:r>
          </a:p>
          <a:p>
            <a:pPr marL="257175" indent="-257175">
              <a:buFont typeface="Arial" panose="020B0604020202020204" pitchFamily="34" charset="0"/>
              <a:buChar char="•"/>
            </a:pPr>
            <a:r>
              <a:rPr lang="en-US" dirty="0"/>
              <a:t>Wash bite wound with soap and water.</a:t>
            </a:r>
          </a:p>
          <a:p>
            <a:pPr marL="257175" indent="-257175">
              <a:buFont typeface="Arial" panose="020B0604020202020204" pitchFamily="34" charset="0"/>
              <a:buChar char="•"/>
            </a:pPr>
            <a:r>
              <a:rPr lang="en-US" dirty="0"/>
              <a:t>Remove jewelry or tight clothing before swelling.</a:t>
            </a:r>
          </a:p>
          <a:p>
            <a:pPr marL="257175" indent="-257175">
              <a:buFont typeface="Arial" panose="020B0604020202020204" pitchFamily="34" charset="0"/>
              <a:buChar char="•"/>
            </a:pPr>
            <a:r>
              <a:rPr lang="en-US" dirty="0"/>
              <a:t>Do not try to catch snake but note appearance.</a:t>
            </a:r>
          </a:p>
          <a:p>
            <a:pPr marL="257175" indent="-257175">
              <a:buFont typeface="Arial" panose="020B0604020202020204" pitchFamily="34" charset="0"/>
              <a:buChar char="•"/>
            </a:pPr>
            <a:r>
              <a:rPr lang="en-US" dirty="0"/>
              <a:t>If possible, wrap entire extremity with elastic (compression) bandage to slow spread of venom.</a:t>
            </a:r>
          </a:p>
          <a:p>
            <a:pPr marL="257175" indent="-257175">
              <a:buFont typeface="Arial" panose="020B0604020202020204" pitchFamily="34" charset="0"/>
              <a:buChar char="•"/>
            </a:pPr>
            <a:r>
              <a:rPr lang="en-US" dirty="0"/>
              <a:t>Do not use a tourniquet.</a:t>
            </a:r>
          </a:p>
          <a:p>
            <a:pPr marL="257175" indent="-257175">
              <a:buFont typeface="Arial" panose="020B0604020202020204" pitchFamily="34" charset="0"/>
              <a:buChar char="•"/>
            </a:pPr>
            <a:r>
              <a:rPr lang="en-US" dirty="0"/>
              <a:t>Do not cut wound open to try to drain or suck venom out. </a:t>
            </a:r>
          </a:p>
          <a:p>
            <a:pPr marL="7985" marR="3362">
              <a:spcBef>
                <a:spcPts val="66"/>
              </a:spcBef>
              <a:tabLst>
                <a:tab pos="411418" algn="l"/>
                <a:tab pos="412259" algn="l"/>
              </a:tabLst>
            </a:pPr>
            <a:endParaRPr lang="en-US" spc="-76" dirty="0">
              <a:cs typeface="Trebuchet MS"/>
            </a:endParaRPr>
          </a:p>
        </p:txBody>
      </p:sp>
      <p:sp>
        <p:nvSpPr>
          <p:cNvPr id="4" name="Slide Number Placeholder 3"/>
          <p:cNvSpPr>
            <a:spLocks noGrp="1"/>
          </p:cNvSpPr>
          <p:nvPr>
            <p:ph type="sldNum" sz="quarter" idx="12"/>
          </p:nvPr>
        </p:nvSpPr>
        <p:spPr>
          <a:prstGeom prst="rect">
            <a:avLst/>
          </a:prstGeom>
        </p:spPr>
        <p:txBody>
          <a:bodyPr/>
          <a:lstStyle/>
          <a:p>
            <a:fld id="{8C9E1820-E9B2-42D1-9078-7F6EB35AD6D1}" type="slidenum">
              <a:rPr lang="en-US" smtClean="0"/>
              <a:pPr/>
              <a:t>34</a:t>
            </a:fld>
            <a:endParaRPr lang="en-US" dirty="0"/>
          </a:p>
        </p:txBody>
      </p:sp>
      <p:grpSp>
        <p:nvGrpSpPr>
          <p:cNvPr id="7" name="Group 6"/>
          <p:cNvGrpSpPr>
            <a:grpSpLocks noChangeAspect="1"/>
          </p:cNvGrpSpPr>
          <p:nvPr/>
        </p:nvGrpSpPr>
        <p:grpSpPr>
          <a:xfrm>
            <a:off x="6781800" y="1417638"/>
            <a:ext cx="2076451" cy="4668040"/>
            <a:chOff x="377672" y="93401"/>
            <a:chExt cx="2899299" cy="6517874"/>
          </a:xfrm>
        </p:grpSpPr>
        <p:pic>
          <p:nvPicPr>
            <p:cNvPr id="2" name="Picture 1"/>
            <p:cNvPicPr>
              <a:picLocks noChangeAspect="1"/>
            </p:cNvPicPr>
            <p:nvPr/>
          </p:nvPicPr>
          <p:blipFill>
            <a:blip r:embed="rId2"/>
            <a:stretch>
              <a:fillRect/>
            </a:stretch>
          </p:blipFill>
          <p:spPr>
            <a:xfrm>
              <a:off x="377672" y="4439575"/>
              <a:ext cx="2895600" cy="2171700"/>
            </a:xfrm>
            <a:prstGeom prst="rect">
              <a:avLst/>
            </a:prstGeom>
          </p:spPr>
        </p:pic>
        <p:pic>
          <p:nvPicPr>
            <p:cNvPr id="3" name="Picture 2"/>
            <p:cNvPicPr>
              <a:picLocks noChangeAspect="1"/>
            </p:cNvPicPr>
            <p:nvPr/>
          </p:nvPicPr>
          <p:blipFill>
            <a:blip r:embed="rId3"/>
            <a:stretch>
              <a:fillRect/>
            </a:stretch>
          </p:blipFill>
          <p:spPr>
            <a:xfrm>
              <a:off x="377672" y="2265101"/>
              <a:ext cx="2899299" cy="2174474"/>
            </a:xfrm>
            <a:prstGeom prst="rect">
              <a:avLst/>
            </a:prstGeom>
          </p:spPr>
        </p:pic>
        <p:pic>
          <p:nvPicPr>
            <p:cNvPr id="5" name="Picture 4"/>
            <p:cNvPicPr>
              <a:picLocks noChangeAspect="1"/>
            </p:cNvPicPr>
            <p:nvPr/>
          </p:nvPicPr>
          <p:blipFill>
            <a:blip r:embed="rId4"/>
            <a:stretch>
              <a:fillRect/>
            </a:stretch>
          </p:blipFill>
          <p:spPr>
            <a:xfrm>
              <a:off x="377672" y="93401"/>
              <a:ext cx="2895600" cy="2171700"/>
            </a:xfrm>
            <a:prstGeom prst="rect">
              <a:avLst/>
            </a:prstGeom>
          </p:spPr>
        </p:pic>
      </p:grpSp>
    </p:spTree>
    <p:extLst>
      <p:ext uri="{BB962C8B-B14F-4D97-AF65-F5344CB8AC3E}">
        <p14:creationId xmlns:p14="http://schemas.microsoft.com/office/powerpoint/2010/main" val="219003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Blisters </a:t>
            </a:r>
            <a:endParaRPr lang="en-US" dirty="0"/>
          </a:p>
        </p:txBody>
      </p:sp>
      <p:sp>
        <p:nvSpPr>
          <p:cNvPr id="7" name="Content Placeholder 6"/>
          <p:cNvSpPr>
            <a:spLocks noGrp="1"/>
          </p:cNvSpPr>
          <p:nvPr>
            <p:ph idx="1"/>
          </p:nvPr>
        </p:nvSpPr>
        <p:spPr/>
        <p:txBody>
          <a:bodyPr/>
          <a:lstStyle/>
          <a:p>
            <a:pPr marL="257175" indent="-257175">
              <a:buFont typeface="Arial" panose="020B0604020202020204" pitchFamily="34" charset="0"/>
              <a:buChar char="•"/>
            </a:pPr>
            <a:r>
              <a:rPr lang="en-US" dirty="0"/>
              <a:t>A blister is skin injury that is usually filled with water. </a:t>
            </a:r>
          </a:p>
          <a:p>
            <a:pPr marL="257175" indent="-257175">
              <a:buFont typeface="Arial" panose="020B0604020202020204" pitchFamily="34" charset="0"/>
              <a:buChar char="•"/>
            </a:pPr>
            <a:r>
              <a:rPr lang="en-US" dirty="0"/>
              <a:t>Blisters commonly occur on the feet or hands. </a:t>
            </a:r>
          </a:p>
          <a:p>
            <a:pPr marL="257175" indent="-257175">
              <a:buFont typeface="Arial" panose="020B0604020202020204" pitchFamily="34" charset="0"/>
              <a:buChar char="•"/>
            </a:pPr>
            <a:r>
              <a:rPr lang="en-US" dirty="0"/>
              <a:t>They are most often caused by the hands or feet rubbing against something (such as wearing new shoes).</a:t>
            </a:r>
          </a:p>
          <a:p>
            <a:pPr marL="257175" indent="-257175">
              <a:buFont typeface="Arial" panose="020B0604020202020204" pitchFamily="34" charset="0"/>
              <a:buChar char="•"/>
            </a:pPr>
            <a:endParaRPr lang="en-US" dirty="0"/>
          </a:p>
        </p:txBody>
      </p:sp>
      <p:sp>
        <p:nvSpPr>
          <p:cNvPr id="6" name="Slide Number Placeholder 5"/>
          <p:cNvSpPr>
            <a:spLocks noGrp="1"/>
          </p:cNvSpPr>
          <p:nvPr>
            <p:ph type="sldNum" sz="quarter" idx="12"/>
          </p:nvPr>
        </p:nvSpPr>
        <p:spPr>
          <a:prstGeom prst="rect">
            <a:avLst/>
          </a:prstGeom>
        </p:spPr>
        <p:txBody>
          <a:bodyPr/>
          <a:lstStyle/>
          <a:p>
            <a:fld id="{8C9E1820-E9B2-42D1-9078-7F6EB35AD6D1}" type="slidenum">
              <a:rPr lang="en-US" smtClean="0"/>
              <a:pPr/>
              <a:t>35</a:t>
            </a:fld>
            <a:endParaRPr lang="en-US"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85244" y="3124200"/>
            <a:ext cx="5403850" cy="287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9017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04800"/>
            <a:ext cx="6858000" cy="5143500"/>
          </a:xfrm>
          <a:prstGeom prst="rect">
            <a:avLst/>
          </a:prstGeom>
        </p:spPr>
      </p:pic>
      <p:sp>
        <p:nvSpPr>
          <p:cNvPr id="4" name="Slide Number Placeholder 3"/>
          <p:cNvSpPr>
            <a:spLocks noGrp="1"/>
          </p:cNvSpPr>
          <p:nvPr>
            <p:ph type="sldNum" sz="quarter" idx="12"/>
          </p:nvPr>
        </p:nvSpPr>
        <p:spPr>
          <a:prstGeom prst="rect">
            <a:avLst/>
          </a:prstGeom>
        </p:spPr>
        <p:txBody>
          <a:bodyPr/>
          <a:lstStyle/>
          <a:p>
            <a:fld id="{8C9E1820-E9B2-42D1-9078-7F6EB35AD6D1}" type="slidenum">
              <a:rPr lang="en-US" smtClean="0"/>
              <a:pPr/>
              <a:t>36</a:t>
            </a:fld>
            <a:endParaRPr lang="en-US" dirty="0"/>
          </a:p>
        </p:txBody>
      </p:sp>
    </p:spTree>
    <p:extLst>
      <p:ext uri="{BB962C8B-B14F-4D97-AF65-F5344CB8AC3E}">
        <p14:creationId xmlns:p14="http://schemas.microsoft.com/office/powerpoint/2010/main" val="1117285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for </a:t>
            </a:r>
            <a:r>
              <a:rPr lang="en-US" dirty="0" smtClean="0"/>
              <a:t>Blisters</a:t>
            </a:r>
            <a:endParaRPr lang="en-US" dirty="0"/>
          </a:p>
        </p:txBody>
      </p:sp>
      <p:sp>
        <p:nvSpPr>
          <p:cNvPr id="3" name="Content Placeholder 2"/>
          <p:cNvSpPr>
            <a:spLocks noGrp="1"/>
          </p:cNvSpPr>
          <p:nvPr>
            <p:ph idx="1"/>
          </p:nvPr>
        </p:nvSpPr>
        <p:spPr>
          <a:xfrm>
            <a:off x="5029200" y="1216182"/>
            <a:ext cx="3838113" cy="4906963"/>
          </a:xfrm>
        </p:spPr>
        <p:txBody>
          <a:bodyPr>
            <a:noAutofit/>
          </a:bodyPr>
          <a:lstStyle/>
          <a:p>
            <a:pPr marL="257175" indent="-257175">
              <a:buFont typeface="Arial" panose="020B0604020202020204" pitchFamily="34" charset="0"/>
              <a:buChar char="•"/>
            </a:pPr>
            <a:r>
              <a:rPr lang="en-US" sz="1800" dirty="0"/>
              <a:t>Do not open the blisters, since this increases the possibility of infection. </a:t>
            </a:r>
          </a:p>
          <a:p>
            <a:pPr marL="257175" indent="-257175">
              <a:buFont typeface="Arial" panose="020B0604020202020204" pitchFamily="34" charset="0"/>
              <a:buChar char="•"/>
            </a:pPr>
            <a:r>
              <a:rPr lang="en-US" sz="1800" dirty="0"/>
              <a:t>Clean the skin around it.</a:t>
            </a:r>
          </a:p>
          <a:p>
            <a:pPr marL="257175" indent="-257175">
              <a:buFont typeface="Arial" panose="020B0604020202020204" pitchFamily="34" charset="0"/>
              <a:buChar char="•"/>
            </a:pPr>
            <a:r>
              <a:rPr lang="en-US" sz="1800" dirty="0"/>
              <a:t>Take the pressure off the area by placing a Band-Aid over the blister or Moleskin with a hole cut in the center. </a:t>
            </a:r>
          </a:p>
          <a:p>
            <a:pPr marL="257175" indent="-257175">
              <a:buFont typeface="Arial" panose="020B0604020202020204" pitchFamily="34" charset="0"/>
              <a:buChar char="•"/>
            </a:pPr>
            <a:r>
              <a:rPr lang="en-US" sz="1800" dirty="0"/>
              <a:t>If the blister accidentally breaks open, trim off the loose skin. </a:t>
            </a:r>
          </a:p>
          <a:p>
            <a:pPr marL="257175" indent="-257175">
              <a:buFont typeface="Arial" panose="020B0604020202020204" pitchFamily="34" charset="0"/>
              <a:buChar char="•"/>
            </a:pPr>
            <a:r>
              <a:rPr lang="en-US" sz="1800" dirty="0"/>
              <a:t>Keep the surface clean by washing it twice a day with an antibacterial soap (such as Dial or Safeguard). </a:t>
            </a:r>
          </a:p>
          <a:p>
            <a:pPr marL="257175" indent="-257175">
              <a:buFont typeface="Arial" panose="020B0604020202020204" pitchFamily="34" charset="0"/>
              <a:buChar char="•"/>
            </a:pPr>
            <a:r>
              <a:rPr lang="en-US" sz="1800" dirty="0"/>
              <a:t>Apply an antibiotic ointment and a Band-Aid to help with healing.</a:t>
            </a:r>
          </a:p>
          <a:p>
            <a:endParaRPr lang="en-US" sz="1800" dirty="0"/>
          </a:p>
        </p:txBody>
      </p:sp>
      <p:sp>
        <p:nvSpPr>
          <p:cNvPr id="9" name="Slide Number Placeholder 8"/>
          <p:cNvSpPr>
            <a:spLocks noGrp="1"/>
          </p:cNvSpPr>
          <p:nvPr>
            <p:ph type="sldNum" sz="quarter" idx="12"/>
          </p:nvPr>
        </p:nvSpPr>
        <p:spPr>
          <a:prstGeom prst="rect">
            <a:avLst/>
          </a:prstGeom>
        </p:spPr>
        <p:txBody>
          <a:bodyPr/>
          <a:lstStyle/>
          <a:p>
            <a:fld id="{8C9E1820-E9B2-42D1-9078-7F6EB35AD6D1}" type="slidenum">
              <a:rPr lang="en-US" smtClean="0"/>
              <a:pPr/>
              <a:t>37</a:t>
            </a:fld>
            <a:endParaRPr lang="en-US"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25470"/>
          <a:stretch/>
        </p:blipFill>
        <p:spPr>
          <a:xfrm>
            <a:off x="0" y="1219200"/>
            <a:ext cx="4903810" cy="4315353"/>
          </a:xfrm>
          <a:prstGeom prst="rect">
            <a:avLst/>
          </a:prstGeom>
        </p:spPr>
      </p:pic>
    </p:spTree>
    <p:extLst>
      <p:ext uri="{BB962C8B-B14F-4D97-AF65-F5344CB8AC3E}">
        <p14:creationId xmlns:p14="http://schemas.microsoft.com/office/powerpoint/2010/main" val="750787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0"/>
            <a:ext cx="6913563" cy="1143000"/>
          </a:xfrm>
        </p:spPr>
        <p:txBody>
          <a:bodyPr/>
          <a:lstStyle/>
          <a:p>
            <a:r>
              <a:rPr lang="en-US" dirty="0" smtClean="0"/>
              <a:t>Popping </a:t>
            </a:r>
            <a:r>
              <a:rPr lang="en-US" dirty="0"/>
              <a:t>a </a:t>
            </a:r>
            <a:r>
              <a:rPr lang="en-US" dirty="0" smtClean="0"/>
              <a:t>Blister</a:t>
            </a:r>
            <a:endParaRPr lang="en-US" dirty="0"/>
          </a:p>
        </p:txBody>
      </p:sp>
      <p:sp>
        <p:nvSpPr>
          <p:cNvPr id="2" name="Text Placeholder 1"/>
          <p:cNvSpPr>
            <a:spLocks noGrp="1"/>
          </p:cNvSpPr>
          <p:nvPr>
            <p:ph idx="1"/>
          </p:nvPr>
        </p:nvSpPr>
        <p:spPr>
          <a:xfrm>
            <a:off x="3396028" y="914400"/>
            <a:ext cx="5556085" cy="5715000"/>
          </a:xfrm>
        </p:spPr>
        <p:txBody>
          <a:bodyPr/>
          <a:lstStyle/>
          <a:p>
            <a:pPr marL="257175" indent="-257175">
              <a:buFont typeface="Arial" panose="020B0604020202020204" pitchFamily="34" charset="0"/>
              <a:buChar char="•"/>
            </a:pPr>
            <a:r>
              <a:rPr lang="en-US" sz="1800" dirty="0"/>
              <a:t>If a blister  is in a frequently used area that has a high risk of rupturing, it may be best to pop it to make sure it’s properly protected against infection. </a:t>
            </a:r>
          </a:p>
          <a:p>
            <a:pPr marL="257175" indent="-257175">
              <a:buFont typeface="Arial" panose="020B0604020202020204" pitchFamily="34" charset="0"/>
              <a:buChar char="•"/>
            </a:pPr>
            <a:r>
              <a:rPr lang="en-US" sz="1800" dirty="0"/>
              <a:t>Wash your hands and the blister thoroughly. </a:t>
            </a:r>
          </a:p>
          <a:p>
            <a:pPr marL="257175" indent="-257175">
              <a:buFont typeface="Arial" panose="020B0604020202020204" pitchFamily="34" charset="0"/>
              <a:buChar char="•"/>
            </a:pPr>
            <a:r>
              <a:rPr lang="en-US" sz="1800" dirty="0"/>
              <a:t>Disinfect a needle with alcohol. </a:t>
            </a:r>
          </a:p>
          <a:p>
            <a:pPr marL="257175" indent="-257175">
              <a:buFont typeface="Arial" panose="020B0604020202020204" pitchFamily="34" charset="0"/>
              <a:buChar char="•"/>
            </a:pPr>
            <a:r>
              <a:rPr lang="en-US" sz="1800" dirty="0"/>
              <a:t>Carefully puncture the blister. </a:t>
            </a:r>
          </a:p>
          <a:p>
            <a:pPr marL="600067" lvl="1" indent="-257175">
              <a:buFont typeface="Arial" panose="020B0604020202020204" pitchFamily="34" charset="0"/>
              <a:buChar char="–"/>
            </a:pPr>
            <a:r>
              <a:rPr lang="en-US" sz="1500" dirty="0"/>
              <a:t>Poke three or four shallow holes around the edge of the blister. </a:t>
            </a:r>
          </a:p>
          <a:p>
            <a:pPr marL="600067" lvl="1" indent="-257175">
              <a:buFont typeface="Arial" panose="020B0604020202020204" pitchFamily="34" charset="0"/>
              <a:buChar char="–"/>
            </a:pPr>
            <a:r>
              <a:rPr lang="en-US" sz="1500" dirty="0"/>
              <a:t>You want to keep as much of the skin intact as possible. </a:t>
            </a:r>
          </a:p>
          <a:p>
            <a:pPr marL="600067" lvl="1" indent="-257175">
              <a:buFont typeface="Arial" panose="020B0604020202020204" pitchFamily="34" charset="0"/>
              <a:buChar char="–"/>
            </a:pPr>
            <a:r>
              <a:rPr lang="en-US" sz="1500" dirty="0"/>
              <a:t>Allow the fluid to drain out.</a:t>
            </a:r>
          </a:p>
          <a:p>
            <a:pPr marL="257175" indent="-257175">
              <a:buFont typeface="Arial" panose="020B0604020202020204" pitchFamily="34" charset="0"/>
              <a:buChar char="•"/>
            </a:pPr>
            <a:r>
              <a:rPr lang="en-US" sz="1800" dirty="0"/>
              <a:t>Cover the blister with a first aid ointment such as Neosporin. </a:t>
            </a:r>
          </a:p>
          <a:p>
            <a:pPr marL="257175" indent="-257175">
              <a:buFont typeface="Arial" panose="020B0604020202020204" pitchFamily="34" charset="0"/>
              <a:buChar char="•"/>
            </a:pPr>
            <a:r>
              <a:rPr lang="en-US" sz="1800" dirty="0"/>
              <a:t>Apply a dressing. </a:t>
            </a:r>
          </a:p>
          <a:p>
            <a:pPr marL="600067" lvl="1" indent="-257175">
              <a:buFont typeface="Arial" panose="020B0604020202020204" pitchFamily="34" charset="0"/>
              <a:buChar char="–"/>
            </a:pPr>
            <a:r>
              <a:rPr lang="en-US" sz="1500" dirty="0"/>
              <a:t>Cover the blister tightly with a bandage or gauze. </a:t>
            </a:r>
          </a:p>
          <a:p>
            <a:pPr marL="257175" indent="-257175">
              <a:buFont typeface="Arial" panose="020B0604020202020204" pitchFamily="34" charset="0"/>
              <a:buChar char="•"/>
            </a:pPr>
            <a:r>
              <a:rPr lang="en-US" sz="1800" dirty="0"/>
              <a:t>Repeat if necessary. </a:t>
            </a:r>
          </a:p>
          <a:p>
            <a:pPr marL="600067" lvl="1" indent="-257175">
              <a:buFont typeface="Arial" panose="020B0604020202020204" pitchFamily="34" charset="0"/>
              <a:buChar char="–"/>
            </a:pPr>
            <a:r>
              <a:rPr lang="en-US" sz="1500" dirty="0"/>
              <a:t>You may need to perform these steps every six to eight hours for the first 24 hours. </a:t>
            </a:r>
          </a:p>
          <a:p>
            <a:pPr marL="600067" lvl="1" indent="-257175">
              <a:buFont typeface="Arial" panose="020B0604020202020204" pitchFamily="34" charset="0"/>
              <a:buChar char="–"/>
            </a:pPr>
            <a:r>
              <a:rPr lang="en-US" sz="1500" dirty="0"/>
              <a:t>After that, change the dressing and apply ointment daily.</a:t>
            </a:r>
          </a:p>
          <a:p>
            <a:endParaRPr lang="en-US" dirty="0"/>
          </a:p>
        </p:txBody>
      </p:sp>
      <p:sp>
        <p:nvSpPr>
          <p:cNvPr id="4" name="Rectangle 3"/>
          <p:cNvSpPr/>
          <p:nvPr/>
        </p:nvSpPr>
        <p:spPr>
          <a:xfrm>
            <a:off x="3396028" y="1696197"/>
            <a:ext cx="5605097" cy="323165"/>
          </a:xfrm>
          <a:prstGeom prst="rect">
            <a:avLst/>
          </a:prstGeom>
        </p:spPr>
        <p:txBody>
          <a:bodyPr wrap="square">
            <a:spAutoFit/>
          </a:bodyPr>
          <a:lstStyle/>
          <a:p>
            <a:pPr marL="257175" indent="-257175">
              <a:buFont typeface="Arial" panose="020B0604020202020204" pitchFamily="34" charset="0"/>
              <a:buChar char="•"/>
            </a:pPr>
            <a:endParaRPr lang="en-US" sz="1500" dirty="0">
              <a:solidFill>
                <a:srgbClr val="666666"/>
              </a:solidFill>
            </a:endParaRPr>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38</a:t>
            </a:fld>
            <a:endParaRPr lang="ru-RU" altLang="en-US" dirty="0"/>
          </a:p>
        </p:txBody>
      </p:sp>
      <p:pic>
        <p:nvPicPr>
          <p:cNvPr id="7" name="Picture 6"/>
          <p:cNvPicPr>
            <a:picLocks noChangeAspect="1"/>
          </p:cNvPicPr>
          <p:nvPr/>
        </p:nvPicPr>
        <p:blipFill>
          <a:blip r:embed="rId3"/>
          <a:stretch>
            <a:fillRect/>
          </a:stretch>
        </p:blipFill>
        <p:spPr>
          <a:xfrm>
            <a:off x="0" y="914399"/>
            <a:ext cx="3287342" cy="5330825"/>
          </a:xfrm>
          <a:prstGeom prst="rect">
            <a:avLst/>
          </a:prstGeom>
        </p:spPr>
      </p:pic>
    </p:spTree>
    <p:extLst>
      <p:ext uri="{BB962C8B-B14F-4D97-AF65-F5344CB8AC3E}">
        <p14:creationId xmlns:p14="http://schemas.microsoft.com/office/powerpoint/2010/main" val="3367897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Preventing Blisters</a:t>
            </a:r>
            <a:endParaRPr lang="en-US" dirty="0"/>
          </a:p>
        </p:txBody>
      </p:sp>
      <p:sp>
        <p:nvSpPr>
          <p:cNvPr id="5" name="Content Placeholder 4"/>
          <p:cNvSpPr>
            <a:spLocks noGrp="1"/>
          </p:cNvSpPr>
          <p:nvPr>
            <p:ph idx="1"/>
          </p:nvPr>
        </p:nvSpPr>
        <p:spPr>
          <a:xfrm>
            <a:off x="1825625" y="1219201"/>
            <a:ext cx="6923088" cy="1752600"/>
          </a:xfrm>
        </p:spPr>
        <p:txBody>
          <a:bodyPr/>
          <a:lstStyle/>
          <a:p>
            <a:pPr marL="257175" indent="-257175">
              <a:buFont typeface="Arial" panose="020B0604020202020204" pitchFamily="34" charset="0"/>
              <a:buChar char="•"/>
            </a:pPr>
            <a:r>
              <a:rPr lang="en-US" dirty="0"/>
              <a:t>Friction can also be reduced by wearing two pairs of socks.</a:t>
            </a:r>
          </a:p>
          <a:p>
            <a:pPr marL="257175" indent="-257175">
              <a:buFont typeface="Arial" panose="020B0604020202020204" pitchFamily="34" charset="0"/>
              <a:buChar char="•"/>
            </a:pPr>
            <a:r>
              <a:rPr lang="en-US" dirty="0"/>
              <a:t>Place Moleskin on sensitive areas were the friction may occur.</a:t>
            </a:r>
          </a:p>
          <a:p>
            <a:endParaRPr lang="en-US" dirty="0"/>
          </a:p>
        </p:txBody>
      </p:sp>
      <p:sp>
        <p:nvSpPr>
          <p:cNvPr id="7" name="Slide Number Placeholder 6"/>
          <p:cNvSpPr>
            <a:spLocks noGrp="1"/>
          </p:cNvSpPr>
          <p:nvPr>
            <p:ph type="sldNum" sz="quarter" idx="12"/>
          </p:nvPr>
        </p:nvSpPr>
        <p:spPr>
          <a:prstGeom prst="rect">
            <a:avLst/>
          </a:prstGeom>
        </p:spPr>
        <p:txBody>
          <a:bodyPr/>
          <a:lstStyle/>
          <a:p>
            <a:fld id="{8C9E1820-E9B2-42D1-9078-7F6EB35AD6D1}" type="slidenum">
              <a:rPr lang="en-US" smtClean="0"/>
              <a:pPr/>
              <a:t>39</a:t>
            </a:fld>
            <a:endParaRPr lang="en-US" dirty="0"/>
          </a:p>
        </p:txBody>
      </p:sp>
      <p:pic>
        <p:nvPicPr>
          <p:cNvPr id="9" name="Content Placeholder 7"/>
          <p:cNvPicPr>
            <a:picLocks noChangeAspect="1"/>
          </p:cNvPicPr>
          <p:nvPr/>
        </p:nvPicPr>
        <p:blipFill>
          <a:blip r:embed="rId2"/>
          <a:stretch>
            <a:fillRect/>
          </a:stretch>
        </p:blipFill>
        <p:spPr bwMode="auto">
          <a:xfrm>
            <a:off x="2133600" y="2642780"/>
            <a:ext cx="606742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403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solidFill>
                  <a:schemeClr val="bg1"/>
                </a:solidFill>
              </a:rPr>
              <a:t>Geocaching Merit Badge Requirements</a:t>
            </a:r>
          </a:p>
        </p:txBody>
      </p:sp>
      <p:sp>
        <p:nvSpPr>
          <p:cNvPr id="3" name="Content Placeholder 2"/>
          <p:cNvSpPr>
            <a:spLocks noGrp="1"/>
          </p:cNvSpPr>
          <p:nvPr>
            <p:ph idx="1"/>
          </p:nvPr>
        </p:nvSpPr>
        <p:spPr/>
        <p:txBody>
          <a:bodyPr/>
          <a:lstStyle/>
          <a:p>
            <a:pPr>
              <a:buFont typeface="+mj-lt"/>
              <a:buAutoNum type="arabicPeriod" startAt="6"/>
            </a:pPr>
            <a:r>
              <a:rPr lang="en-US" sz="1600" dirty="0" smtClean="0"/>
              <a:t>Describe the four steps to finding your first cache to your counselor. Then mark and edit a waypoint.</a:t>
            </a:r>
          </a:p>
          <a:p>
            <a:pPr>
              <a:buFont typeface="+mj-lt"/>
              <a:buAutoNum type="arabicPeriod" startAt="6"/>
            </a:pPr>
            <a:r>
              <a:rPr lang="en-US" sz="1600" dirty="0" smtClean="0"/>
              <a:t>With your parent's permission*, go to www.geocaching.com. Type in your city and state to locate public geocaches in your area. Share the posted information about three of those geocaches with your counselor. Then, pick one of the three and find the cache. </a:t>
            </a:r>
            <a:br>
              <a:rPr lang="en-US" sz="1600" dirty="0" smtClean="0"/>
            </a:br>
            <a:r>
              <a:rPr lang="en-US" sz="1600" dirty="0" smtClean="0"/>
              <a:t>*To fulfill this requirement, you will need to set up a free user account with www.geocaching.com. Ask your parent for permission and help before you do so.</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1000" y="87312"/>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898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1</a:t>
            </a:r>
          </a:p>
        </p:txBody>
      </p:sp>
      <p:sp>
        <p:nvSpPr>
          <p:cNvPr id="3" name="Content Placeholder 2"/>
          <p:cNvSpPr>
            <a:spLocks noGrp="1"/>
          </p:cNvSpPr>
          <p:nvPr>
            <p:ph idx="1"/>
          </p:nvPr>
        </p:nvSpPr>
        <p:spPr/>
        <p:txBody>
          <a:bodyPr/>
          <a:lstStyle/>
          <a:p>
            <a:pPr marL="0" indent="0">
              <a:buNone/>
            </a:pPr>
            <a:r>
              <a:rPr lang="en-US" sz="1600" dirty="0" smtClean="0"/>
              <a:t>Do the following:</a:t>
            </a:r>
          </a:p>
          <a:p>
            <a:pPr marL="800100" lvl="1" indent="-342900">
              <a:buFont typeface="+mj-lt"/>
              <a:buAutoNum type="alphaLcPeriod"/>
            </a:pPr>
            <a:r>
              <a:rPr lang="en-US" sz="1600" dirty="0" smtClean="0"/>
              <a:t>Explain to your counselor the most likely hazards you may encounter while participating in geocaching activities and what you should do to anticipate, help prevent, mitigate, and respond to these hazards.</a:t>
            </a:r>
          </a:p>
          <a:p>
            <a:pPr marL="800100" lvl="1" indent="-342900">
              <a:buFont typeface="+mj-lt"/>
              <a:buAutoNum type="alphaLcPeriod"/>
            </a:pPr>
            <a:r>
              <a:rPr lang="en-US" sz="1600" dirty="0" smtClean="0"/>
              <a:t>Discuss first aid and prevention for the types of injuries or illnesses that could occur while participating in geocaching activities, including cuts, scrapes, snakebite, insect stings, tick bites, exposure to poisonous plants, heat and cold reactions (sunburn, heatstroke, heat exhaustion, hypothermia), and dehydration.</a:t>
            </a:r>
          </a:p>
          <a:p>
            <a:pPr marL="800100" lvl="1" indent="-342900">
              <a:buFont typeface="+mj-lt"/>
              <a:buAutoNum type="alphaLcPeriod"/>
            </a:pPr>
            <a:r>
              <a:rPr lang="en-US" sz="1600" dirty="0" smtClean="0">
                <a:solidFill>
                  <a:srgbClr val="C00000"/>
                </a:solidFill>
              </a:rPr>
              <a:t>Discuss how to properly plan an activity that uses GPS, including using the buddy system, sharing your plan with others, and considering the weather, route, and proper attire.</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76800" y="301798"/>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40</a:t>
            </a:fld>
            <a:endParaRPr lang="ru-RU" altLang="en-US"/>
          </a:p>
        </p:txBody>
      </p:sp>
    </p:spTree>
    <p:extLst>
      <p:ext uri="{BB962C8B-B14F-4D97-AF65-F5344CB8AC3E}">
        <p14:creationId xmlns:p14="http://schemas.microsoft.com/office/powerpoint/2010/main" val="34462859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0"/>
            <a:ext cx="6913563" cy="1143000"/>
          </a:xfrm>
        </p:spPr>
        <p:txBody>
          <a:bodyPr/>
          <a:lstStyle/>
          <a:p>
            <a:r>
              <a:rPr lang="en-US" dirty="0" smtClean="0"/>
              <a:t>Managing Risk</a:t>
            </a:r>
            <a:endParaRPr lang="en-US" dirty="0"/>
          </a:p>
        </p:txBody>
      </p:sp>
      <p:sp>
        <p:nvSpPr>
          <p:cNvPr id="3" name="Content Placeholder 2"/>
          <p:cNvSpPr>
            <a:spLocks noGrp="1"/>
          </p:cNvSpPr>
          <p:nvPr>
            <p:ph idx="1"/>
          </p:nvPr>
        </p:nvSpPr>
        <p:spPr>
          <a:xfrm>
            <a:off x="1825625" y="914401"/>
            <a:ext cx="6923088" cy="3276600"/>
          </a:xfrm>
        </p:spPr>
        <p:txBody>
          <a:bodyPr/>
          <a:lstStyle/>
          <a:p>
            <a:r>
              <a:rPr lang="en-US" dirty="0" smtClean="0"/>
              <a:t>Use the buddy system</a:t>
            </a:r>
          </a:p>
          <a:p>
            <a:pPr lvl="1"/>
            <a:r>
              <a:rPr lang="en-US" sz="1600" dirty="0" smtClean="0"/>
              <a:t>When you geocache with a buddy, you watch out for each other.</a:t>
            </a:r>
          </a:p>
          <a:p>
            <a:r>
              <a:rPr lang="en-US" dirty="0" smtClean="0"/>
              <a:t>Plan ahead</a:t>
            </a:r>
          </a:p>
          <a:p>
            <a:pPr lvl="1"/>
            <a:r>
              <a:rPr lang="en-US" sz="1600" dirty="0" smtClean="0"/>
              <a:t>Know where you are going and what to expect on the trip.</a:t>
            </a:r>
          </a:p>
          <a:p>
            <a:pPr lvl="1"/>
            <a:r>
              <a:rPr lang="en-US" sz="1600" dirty="0" smtClean="0"/>
              <a:t>Tell someone where you are going and when you expect to return.</a:t>
            </a:r>
          </a:p>
          <a:p>
            <a:pPr lvl="1"/>
            <a:r>
              <a:rPr lang="en-US" sz="1600" dirty="0" smtClean="0"/>
              <a:t>Pack your pack by bringing a personal first-aid kit, a compass, maps, extra batteries for your GPS receiver, water, food, and extra clothing.</a:t>
            </a:r>
          </a:p>
          <a:p>
            <a:r>
              <a:rPr lang="en-US" dirty="0" smtClean="0"/>
              <a:t>Watch the weather</a:t>
            </a:r>
          </a:p>
          <a:p>
            <a:pPr lvl="1"/>
            <a:r>
              <a:rPr lang="en-US" sz="1600" dirty="0" smtClean="0"/>
              <a:t>Avoid dangerous weather situations such as lightning storms.</a:t>
            </a:r>
          </a:p>
          <a:p>
            <a:pPr lvl="1"/>
            <a:r>
              <a:rPr lang="en-US" sz="1600" dirty="0" smtClean="0"/>
              <a:t>Dress appropriately for the weather conditions and take plenty of water.</a:t>
            </a:r>
            <a:endParaRPr lang="en-US" sz="1600" dirty="0"/>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41</a:t>
            </a:fld>
            <a:endParaRPr lang="ru-RU" alt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4419600"/>
            <a:ext cx="3860800" cy="2171700"/>
          </a:xfrm>
          <a:prstGeom prst="rect">
            <a:avLst/>
          </a:prstGeom>
        </p:spPr>
      </p:pic>
    </p:spTree>
    <p:extLst>
      <p:ext uri="{BB962C8B-B14F-4D97-AF65-F5344CB8AC3E}">
        <p14:creationId xmlns:p14="http://schemas.microsoft.com/office/powerpoint/2010/main" val="4270600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2</a:t>
            </a:r>
          </a:p>
        </p:txBody>
      </p:sp>
      <p:sp>
        <p:nvSpPr>
          <p:cNvPr id="3" name="Content Placeholder 2"/>
          <p:cNvSpPr>
            <a:spLocks noGrp="1"/>
          </p:cNvSpPr>
          <p:nvPr>
            <p:ph idx="1"/>
          </p:nvPr>
        </p:nvSpPr>
        <p:spPr/>
        <p:txBody>
          <a:bodyPr/>
          <a:lstStyle/>
          <a:p>
            <a:pPr marL="0" indent="0">
              <a:buNone/>
            </a:pPr>
            <a:r>
              <a:rPr lang="en-US" sz="1600" dirty="0" smtClean="0"/>
              <a:t>Discuss the following with your counselor:</a:t>
            </a:r>
          </a:p>
          <a:p>
            <a:pPr lvl="1">
              <a:buFont typeface="+mj-lt"/>
              <a:buAutoNum type="alphaLcPeriod"/>
            </a:pPr>
            <a:r>
              <a:rPr lang="en-US" sz="1600" dirty="0" smtClean="0">
                <a:solidFill>
                  <a:srgbClr val="C00000"/>
                </a:solidFill>
              </a:rPr>
              <a:t>Why you should never bury a cache.</a:t>
            </a:r>
          </a:p>
          <a:p>
            <a:pPr lvl="1">
              <a:buFont typeface="+mj-lt"/>
              <a:buAutoNum type="alphaLcPeriod"/>
            </a:pPr>
            <a:r>
              <a:rPr lang="en-US" sz="1600" dirty="0" smtClean="0"/>
              <a:t>How to use proper geocaching etiquette when hiding or seeking a cache, and how to properly hide, post, maintain, and dismantle a geocache. </a:t>
            </a:r>
          </a:p>
          <a:p>
            <a:pPr lvl="1">
              <a:buFont typeface="+mj-lt"/>
              <a:buAutoNum type="alphaLcPeriod"/>
            </a:pPr>
            <a:r>
              <a:rPr lang="en-US" sz="1600" dirty="0" smtClean="0"/>
              <a:t>The principles of Leave No Trace as they apply to geocaching. </a:t>
            </a:r>
          </a:p>
          <a:p>
            <a:pPr>
              <a:buFont typeface="+mj-lt"/>
              <a:buAutoNum type="arabicPeriod" startAt="2"/>
            </a:pPr>
            <a:endParaRPr lang="en-US" sz="1600" dirty="0" smtClean="0"/>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42</a:t>
            </a:fld>
            <a:endParaRPr lang="ru-RU" altLang="en-US"/>
          </a:p>
        </p:txBody>
      </p:sp>
    </p:spTree>
    <p:extLst>
      <p:ext uri="{BB962C8B-B14F-4D97-AF65-F5344CB8AC3E}">
        <p14:creationId xmlns:p14="http://schemas.microsoft.com/office/powerpoint/2010/main" val="604838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38100"/>
            <a:ext cx="6913563" cy="1143000"/>
          </a:xfrm>
        </p:spPr>
        <p:txBody>
          <a:bodyPr/>
          <a:lstStyle/>
          <a:p>
            <a:r>
              <a:rPr lang="en-US" dirty="0" smtClean="0"/>
              <a:t>Never Bury a Cache</a:t>
            </a:r>
            <a:endParaRPr lang="en-US" dirty="0"/>
          </a:p>
        </p:txBody>
      </p:sp>
      <p:sp>
        <p:nvSpPr>
          <p:cNvPr id="3" name="Content Placeholder 2"/>
          <p:cNvSpPr>
            <a:spLocks noGrp="1"/>
          </p:cNvSpPr>
          <p:nvPr>
            <p:ph idx="1"/>
          </p:nvPr>
        </p:nvSpPr>
        <p:spPr>
          <a:xfrm>
            <a:off x="1825625" y="1066800"/>
            <a:ext cx="3810111" cy="5654675"/>
          </a:xfrm>
        </p:spPr>
        <p:txBody>
          <a:bodyPr/>
          <a:lstStyle/>
          <a:p>
            <a:r>
              <a:rPr lang="en-US" sz="1800" dirty="0"/>
              <a:t>A cache should be well hidden, but not impossible to </a:t>
            </a:r>
            <a:r>
              <a:rPr lang="en-US" sz="1800" dirty="0" smtClean="0"/>
              <a:t>find.</a:t>
            </a:r>
          </a:p>
          <a:p>
            <a:r>
              <a:rPr lang="en-US" sz="1800" dirty="0" smtClean="0"/>
              <a:t>You </a:t>
            </a:r>
            <a:r>
              <a:rPr lang="en-US" sz="1800" dirty="0"/>
              <a:t>should never alter the environment when you hide a cache, nor should you place the cache in such a spot that seekers will have to affect the environment when they look for it. </a:t>
            </a:r>
            <a:endParaRPr lang="en-US" sz="1800" dirty="0" smtClean="0"/>
          </a:p>
          <a:p>
            <a:r>
              <a:rPr lang="en-US" sz="1800" dirty="0" smtClean="0"/>
              <a:t>Never </a:t>
            </a:r>
            <a:r>
              <a:rPr lang="en-US" sz="1800" dirty="0"/>
              <a:t>bury a geocache or place it in thick brush that others will have to clear</a:t>
            </a:r>
            <a:r>
              <a:rPr lang="en-US" sz="1800" dirty="0" smtClean="0"/>
              <a:t>.</a:t>
            </a:r>
          </a:p>
          <a:p>
            <a:pPr lvl="1"/>
            <a:r>
              <a:rPr lang="en-US" sz="1600" dirty="0"/>
              <a:t>Since the accuracy of a GPS receiver never gets you to the exact spot, too many holes would be dug searching for a </a:t>
            </a:r>
            <a:r>
              <a:rPr lang="en-US" sz="1600" dirty="0" smtClean="0"/>
              <a:t>buried container</a:t>
            </a:r>
            <a:r>
              <a:rPr lang="en-US" sz="1600" dirty="0"/>
              <a:t>.</a:t>
            </a:r>
          </a:p>
          <a:p>
            <a:r>
              <a:rPr lang="en-US" sz="1800" dirty="0" smtClean="0"/>
              <a:t>Burying a geocache violates the principles of “Leave No Trace.”</a:t>
            </a:r>
            <a:endParaRPr lang="en-US" sz="18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43</a:t>
            </a:fld>
            <a:endParaRPr lang="ru-R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736" y="1181100"/>
            <a:ext cx="3390900" cy="3390900"/>
          </a:xfrm>
          <a:prstGeom prst="rect">
            <a:avLst/>
          </a:prstGeom>
        </p:spPr>
      </p:pic>
    </p:spTree>
    <p:extLst>
      <p:ext uri="{BB962C8B-B14F-4D97-AF65-F5344CB8AC3E}">
        <p14:creationId xmlns:p14="http://schemas.microsoft.com/office/powerpoint/2010/main" val="844613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2</a:t>
            </a:r>
          </a:p>
        </p:txBody>
      </p:sp>
      <p:sp>
        <p:nvSpPr>
          <p:cNvPr id="3" name="Content Placeholder 2"/>
          <p:cNvSpPr>
            <a:spLocks noGrp="1"/>
          </p:cNvSpPr>
          <p:nvPr>
            <p:ph idx="1"/>
          </p:nvPr>
        </p:nvSpPr>
        <p:spPr/>
        <p:txBody>
          <a:bodyPr/>
          <a:lstStyle/>
          <a:p>
            <a:pPr marL="0" indent="0">
              <a:buNone/>
            </a:pPr>
            <a:r>
              <a:rPr lang="en-US" sz="1600" dirty="0" smtClean="0"/>
              <a:t>Discuss the following with your counselor:</a:t>
            </a:r>
          </a:p>
          <a:p>
            <a:pPr lvl="1">
              <a:buFont typeface="+mj-lt"/>
              <a:buAutoNum type="alphaLcPeriod"/>
            </a:pPr>
            <a:r>
              <a:rPr lang="en-US" sz="1600" dirty="0" smtClean="0"/>
              <a:t>Why you should never bury a cache.</a:t>
            </a:r>
          </a:p>
          <a:p>
            <a:pPr lvl="1">
              <a:buFont typeface="+mj-lt"/>
              <a:buAutoNum type="alphaLcPeriod"/>
            </a:pPr>
            <a:r>
              <a:rPr lang="en-US" sz="1600" dirty="0" smtClean="0">
                <a:solidFill>
                  <a:srgbClr val="C00000"/>
                </a:solidFill>
              </a:rPr>
              <a:t>How to use proper geocaching etiquette when hiding or seeking a cache, and how to properly hide, post, maintain, and dismantle a geocache. </a:t>
            </a:r>
          </a:p>
          <a:p>
            <a:pPr lvl="1">
              <a:buFont typeface="+mj-lt"/>
              <a:buAutoNum type="alphaLcPeriod"/>
            </a:pPr>
            <a:r>
              <a:rPr lang="en-US" sz="1600" dirty="0" smtClean="0"/>
              <a:t>The principles of Leave No Trace as they apply to geocaching. </a:t>
            </a:r>
          </a:p>
          <a:p>
            <a:pPr>
              <a:buFont typeface="+mj-lt"/>
              <a:buAutoNum type="arabicPeriod" startAt="2"/>
            </a:pPr>
            <a:endParaRPr lang="en-US" sz="1600" dirty="0" smtClean="0"/>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44</a:t>
            </a:fld>
            <a:endParaRPr lang="ru-RU" altLang="en-US"/>
          </a:p>
        </p:txBody>
      </p:sp>
    </p:spTree>
    <p:extLst>
      <p:ext uri="{BB962C8B-B14F-4D97-AF65-F5344CB8AC3E}">
        <p14:creationId xmlns:p14="http://schemas.microsoft.com/office/powerpoint/2010/main" val="103232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Etiquette for Hiding or Seeking a Geocache</a:t>
            </a:r>
            <a:endParaRPr lang="en-US" sz="2600" dirty="0"/>
          </a:p>
        </p:txBody>
      </p:sp>
      <p:sp>
        <p:nvSpPr>
          <p:cNvPr id="3" name="Content Placeholder 2"/>
          <p:cNvSpPr>
            <a:spLocks noGrp="1"/>
          </p:cNvSpPr>
          <p:nvPr>
            <p:ph idx="1"/>
          </p:nvPr>
        </p:nvSpPr>
        <p:spPr/>
        <p:txBody>
          <a:bodyPr/>
          <a:lstStyle/>
          <a:p>
            <a:r>
              <a:rPr lang="en-US" dirty="0" smtClean="0"/>
              <a:t>Practice Cache In Trash Out (CITO). Always carry a trash bag and remove litter along your route.</a:t>
            </a:r>
          </a:p>
          <a:p>
            <a:r>
              <a:rPr lang="en-US" dirty="0" smtClean="0"/>
              <a:t>Follow Leave No Trace guidelines in the natural environment.</a:t>
            </a:r>
          </a:p>
          <a:p>
            <a:r>
              <a:rPr lang="en-US" dirty="0" smtClean="0"/>
              <a:t>Be careful of the area around the cache – don’t trample the grounds, rip up sprinkler heads, etc., in your frenzy to find the cache.</a:t>
            </a:r>
          </a:p>
          <a:p>
            <a:r>
              <a:rPr lang="en-US" dirty="0" smtClean="0"/>
              <a:t>Follow all laws and regulations. Never enter private property without permission.</a:t>
            </a:r>
          </a:p>
          <a:p>
            <a:r>
              <a:rPr lang="en-US" dirty="0" smtClean="0"/>
              <a:t>Write an entry in the logbook at the cache.</a:t>
            </a:r>
          </a:p>
          <a:p>
            <a:r>
              <a:rPr lang="en-US" dirty="0" smtClean="0"/>
              <a:t>Cache items are there for fun and for trade. Try to leave something of equal value to what you take for yourself.</a:t>
            </a:r>
          </a:p>
          <a:p>
            <a:r>
              <a:rPr lang="en-US" dirty="0" smtClean="0"/>
              <a:t>Respect other visitors around the area.</a:t>
            </a:r>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45</a:t>
            </a:fld>
            <a:endParaRPr lang="ru-RU" altLang="en-US"/>
          </a:p>
        </p:txBody>
      </p:sp>
    </p:spTree>
    <p:extLst>
      <p:ext uri="{BB962C8B-B14F-4D97-AF65-F5344CB8AC3E}">
        <p14:creationId xmlns:p14="http://schemas.microsoft.com/office/powerpoint/2010/main" val="343613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Steps of Hiding a Geocache</a:t>
            </a:r>
            <a:endParaRPr lang="en-US" dirty="0"/>
          </a:p>
        </p:txBody>
      </p:sp>
      <p:sp>
        <p:nvSpPr>
          <p:cNvPr id="3" name="Content Placeholder 2"/>
          <p:cNvSpPr>
            <a:spLocks noGrp="1"/>
          </p:cNvSpPr>
          <p:nvPr>
            <p:ph idx="1"/>
          </p:nvPr>
        </p:nvSpPr>
        <p:spPr>
          <a:xfrm>
            <a:off x="1825625" y="1219200"/>
            <a:ext cx="3508375" cy="4906963"/>
          </a:xfrm>
        </p:spPr>
        <p:txBody>
          <a:bodyPr/>
          <a:lstStyle/>
          <a:p>
            <a:pPr marL="457200" indent="-457200">
              <a:buFont typeface="+mj-lt"/>
              <a:buAutoNum type="arabicPeriod"/>
            </a:pPr>
            <a:r>
              <a:rPr lang="en-US" dirty="0" smtClean="0"/>
              <a:t>Research - Carefully research where you want to place your cache. </a:t>
            </a:r>
          </a:p>
          <a:p>
            <a:pPr marL="857250" lvl="1" indent="-457200">
              <a:buFont typeface="+mj-lt"/>
              <a:buAutoNum type="alphaLcPeriod"/>
            </a:pPr>
            <a:r>
              <a:rPr lang="en-US" sz="1600" dirty="0"/>
              <a:t>Are there adequate places to hide your cache without risk to the environment when people are seeking them? </a:t>
            </a:r>
          </a:p>
          <a:p>
            <a:pPr marL="857250" lvl="1" indent="-457200">
              <a:buFont typeface="+mj-lt"/>
              <a:buAutoNum type="alphaLcPeriod"/>
            </a:pPr>
            <a:r>
              <a:rPr lang="en-US" sz="1600" dirty="0"/>
              <a:t>Are there too many other caches nearby? </a:t>
            </a:r>
          </a:p>
          <a:p>
            <a:pPr marL="857250" lvl="1" indent="-457200">
              <a:buFont typeface="+mj-lt"/>
              <a:buAutoNum type="alphaLcPeriod"/>
            </a:pPr>
            <a:r>
              <a:rPr lang="en-US" sz="1600" dirty="0"/>
              <a:t>Seek out new places to hide caches rather than put them where others already exist</a:t>
            </a:r>
            <a:r>
              <a:rPr lang="en-US" sz="1600" dirty="0" smtClean="0"/>
              <a:t>.</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46</a:t>
            </a:fld>
            <a:endParaRPr lang="ru-RU" altLang="en-US"/>
          </a:p>
        </p:txBody>
      </p:sp>
      <p:pic>
        <p:nvPicPr>
          <p:cNvPr id="7" name="Picture 6"/>
          <p:cNvPicPr>
            <a:picLocks noChangeAspect="1"/>
          </p:cNvPicPr>
          <p:nvPr/>
        </p:nvPicPr>
        <p:blipFill>
          <a:blip r:embed="rId2"/>
          <a:stretch>
            <a:fillRect/>
          </a:stretch>
        </p:blipFill>
        <p:spPr>
          <a:xfrm>
            <a:off x="5486400" y="1295400"/>
            <a:ext cx="3428807" cy="2943225"/>
          </a:xfrm>
          <a:prstGeom prst="rect">
            <a:avLst/>
          </a:prstGeom>
        </p:spPr>
      </p:pic>
    </p:spTree>
    <p:extLst>
      <p:ext uri="{BB962C8B-B14F-4D97-AF65-F5344CB8AC3E}">
        <p14:creationId xmlns:p14="http://schemas.microsoft.com/office/powerpoint/2010/main" val="527435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Steps of Hiding a Geocache</a:t>
            </a:r>
            <a:endParaRPr lang="en-US" dirty="0"/>
          </a:p>
        </p:txBody>
      </p:sp>
      <p:sp>
        <p:nvSpPr>
          <p:cNvPr id="3" name="Content Placeholder 2"/>
          <p:cNvSpPr>
            <a:spLocks noGrp="1"/>
          </p:cNvSpPr>
          <p:nvPr>
            <p:ph idx="1"/>
          </p:nvPr>
        </p:nvSpPr>
        <p:spPr>
          <a:xfrm>
            <a:off x="1825625" y="1219200"/>
            <a:ext cx="3584575" cy="4906963"/>
          </a:xfrm>
        </p:spPr>
        <p:txBody>
          <a:bodyPr/>
          <a:lstStyle/>
          <a:p>
            <a:pPr marL="457200" indent="-457200">
              <a:buFont typeface="+mj-lt"/>
              <a:buAutoNum type="arabicPeriod" startAt="2"/>
            </a:pPr>
            <a:r>
              <a:rPr lang="en-US" dirty="0" smtClean="0"/>
              <a:t>Safety – Your cache must be in a location that is safe to get to.</a:t>
            </a:r>
          </a:p>
          <a:p>
            <a:pPr marL="857250" lvl="1" indent="-457200">
              <a:buFont typeface="+mj-lt"/>
              <a:buAutoNum type="alphaLcPeriod"/>
            </a:pPr>
            <a:r>
              <a:rPr lang="en-US" sz="1600" dirty="0" smtClean="0"/>
              <a:t>Get permission from the landowner or land manager.</a:t>
            </a:r>
          </a:p>
          <a:p>
            <a:pPr marL="857250" lvl="1" indent="-457200">
              <a:buFont typeface="+mj-lt"/>
              <a:buAutoNum type="alphaLcPeriod"/>
            </a:pPr>
            <a:r>
              <a:rPr lang="en-US" sz="1600" dirty="0" smtClean="0"/>
              <a:t>Avoid placing caches anywhere the seekers might encounter danger (busy intersections, railroad tracks, electric utility boxes, high in trees, areas overgrown with poison ivy, giant mousetraps, etc.)</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47</a:t>
            </a:fld>
            <a:endParaRPr lang="ru-RU"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347" y="3842315"/>
            <a:ext cx="3045131" cy="2283848"/>
          </a:xfrm>
          <a:prstGeom prst="rect">
            <a:avLst/>
          </a:prstGeom>
        </p:spPr>
      </p:pic>
      <p:pic>
        <p:nvPicPr>
          <p:cNvPr id="6" name="Picture 5"/>
          <p:cNvPicPr>
            <a:picLocks noChangeAspect="1"/>
          </p:cNvPicPr>
          <p:nvPr/>
        </p:nvPicPr>
        <p:blipFill>
          <a:blip r:embed="rId3"/>
          <a:stretch>
            <a:fillRect/>
          </a:stretch>
        </p:blipFill>
        <p:spPr>
          <a:xfrm>
            <a:off x="5524347" y="1251642"/>
            <a:ext cx="3045131" cy="2265569"/>
          </a:xfrm>
          <a:prstGeom prst="rect">
            <a:avLst/>
          </a:prstGeom>
        </p:spPr>
      </p:pic>
      <p:sp>
        <p:nvSpPr>
          <p:cNvPr id="7" name="TextBox 6"/>
          <p:cNvSpPr txBox="1"/>
          <p:nvPr/>
        </p:nvSpPr>
        <p:spPr>
          <a:xfrm>
            <a:off x="5524347" y="3495741"/>
            <a:ext cx="3045131" cy="338554"/>
          </a:xfrm>
          <a:prstGeom prst="rect">
            <a:avLst/>
          </a:prstGeom>
          <a:noFill/>
        </p:spPr>
        <p:txBody>
          <a:bodyPr wrap="square" rtlCol="0">
            <a:spAutoFit/>
          </a:bodyPr>
          <a:lstStyle/>
          <a:p>
            <a:pPr algn="ctr"/>
            <a:r>
              <a:rPr lang="en-US" sz="1600" dirty="0" smtClean="0">
                <a:solidFill>
                  <a:srgbClr val="666666"/>
                </a:solidFill>
                <a:latin typeface="+mn-lt"/>
              </a:rPr>
              <a:t>Questionable Hides</a:t>
            </a:r>
            <a:endParaRPr lang="en-US" dirty="0"/>
          </a:p>
        </p:txBody>
      </p:sp>
    </p:spTree>
    <p:extLst>
      <p:ext uri="{BB962C8B-B14F-4D97-AF65-F5344CB8AC3E}">
        <p14:creationId xmlns:p14="http://schemas.microsoft.com/office/powerpoint/2010/main" val="664320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Steps of Hiding a Geocache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3"/>
            </a:pPr>
            <a:r>
              <a:rPr lang="en-US" dirty="0" smtClean="0"/>
              <a:t>The Hunt – Make sure geocachers can find your cache.</a:t>
            </a:r>
          </a:p>
          <a:p>
            <a:pPr marL="857250" lvl="1" indent="-457200">
              <a:buFont typeface="+mj-lt"/>
              <a:buAutoNum type="alphaLcPeriod"/>
            </a:pPr>
            <a:r>
              <a:rPr lang="en-US" sz="1600" dirty="0" smtClean="0"/>
              <a:t>When placing the cache, can you get a good satellite signal. </a:t>
            </a:r>
          </a:p>
          <a:p>
            <a:pPr marL="857250" lvl="1" indent="-457200">
              <a:buFont typeface="+mj-lt"/>
              <a:buAutoNum type="alphaLcPeriod"/>
            </a:pPr>
            <a:r>
              <a:rPr lang="en-US" sz="1600" dirty="0" smtClean="0"/>
              <a:t>Make sure your cache can easily be identified as a geocache by writing “Geocache” on the outside of the container. </a:t>
            </a:r>
          </a:p>
          <a:p>
            <a:pPr marL="857250" lvl="1" indent="-457200">
              <a:buFont typeface="+mj-lt"/>
              <a:buAutoNum type="alphaLcPeriod"/>
            </a:pPr>
            <a:r>
              <a:rPr lang="en-US" sz="1600" dirty="0" smtClean="0"/>
              <a:t>Consider using a clear plastic container so the contents are easily identifiable.</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48</a:t>
            </a:fld>
            <a:endParaRPr lang="ru-RU"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069" y="3535363"/>
            <a:ext cx="3886200" cy="2590800"/>
          </a:xfrm>
          <a:prstGeom prst="rect">
            <a:avLst/>
          </a:prstGeom>
        </p:spPr>
      </p:pic>
    </p:spTree>
    <p:extLst>
      <p:ext uri="{BB962C8B-B14F-4D97-AF65-F5344CB8AC3E}">
        <p14:creationId xmlns:p14="http://schemas.microsoft.com/office/powerpoint/2010/main" val="1256672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Steps of Hiding a Geocache</a:t>
            </a:r>
            <a:endParaRPr lang="en-US" dirty="0"/>
          </a:p>
        </p:txBody>
      </p:sp>
      <p:sp>
        <p:nvSpPr>
          <p:cNvPr id="3" name="Content Placeholder 2"/>
          <p:cNvSpPr>
            <a:spLocks noGrp="1"/>
          </p:cNvSpPr>
          <p:nvPr>
            <p:ph idx="1"/>
          </p:nvPr>
        </p:nvSpPr>
        <p:spPr>
          <a:xfrm>
            <a:off x="1825625" y="1250957"/>
            <a:ext cx="6923088" cy="2635243"/>
          </a:xfrm>
        </p:spPr>
        <p:txBody>
          <a:bodyPr/>
          <a:lstStyle/>
          <a:p>
            <a:pPr marL="457200" indent="-457200">
              <a:buFont typeface="+mj-lt"/>
              <a:buAutoNum type="arabicPeriod" startAt="4"/>
            </a:pPr>
            <a:r>
              <a:rPr lang="en-US" dirty="0" smtClean="0"/>
              <a:t>The Actual Find – Put your logbook in a waterproof bag along with a pencil and a note to welcome the cache finder.</a:t>
            </a:r>
          </a:p>
          <a:p>
            <a:pPr marL="857250" lvl="1" indent="-457200">
              <a:buFont typeface="+mj-lt"/>
              <a:buAutoNum type="alphaLcPeriod"/>
            </a:pPr>
            <a:r>
              <a:rPr lang="en-US" sz="1600" dirty="0" smtClean="0"/>
              <a:t>Preload the cache with enough prizes for the first few people to find. </a:t>
            </a:r>
          </a:p>
          <a:p>
            <a:pPr marL="857250" lvl="1" indent="-457200">
              <a:buFont typeface="+mj-lt"/>
              <a:buAutoNum type="alphaLcPeriod"/>
            </a:pPr>
            <a:r>
              <a:rPr lang="en-US" sz="1600" dirty="0" smtClean="0"/>
              <a:t>Geocaching is a family activity and the contents should be suitable for all ages. </a:t>
            </a:r>
          </a:p>
          <a:p>
            <a:pPr marL="857250" lvl="1" indent="-457200">
              <a:buFont typeface="+mj-lt"/>
              <a:buAutoNum type="alphaLcPeriod"/>
            </a:pPr>
            <a:r>
              <a:rPr lang="en-US" sz="1600" dirty="0" smtClean="0"/>
              <a:t>Do not include food items.</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49</a:t>
            </a:fld>
            <a:endParaRPr lang="ru-RU"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769" y="3730625"/>
            <a:ext cx="3352800" cy="2514600"/>
          </a:xfrm>
          <a:prstGeom prst="rect">
            <a:avLst/>
          </a:prstGeom>
        </p:spPr>
      </p:pic>
    </p:spTree>
    <p:extLst>
      <p:ext uri="{BB962C8B-B14F-4D97-AF65-F5344CB8AC3E}">
        <p14:creationId xmlns:p14="http://schemas.microsoft.com/office/powerpoint/2010/main" val="159037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solidFill>
                  <a:schemeClr val="bg1"/>
                </a:solidFill>
              </a:rPr>
              <a:t>Geocaching Merit Badge Requirements</a:t>
            </a:r>
          </a:p>
        </p:txBody>
      </p:sp>
      <p:sp>
        <p:nvSpPr>
          <p:cNvPr id="3" name="Content Placeholder 2"/>
          <p:cNvSpPr>
            <a:spLocks noGrp="1"/>
          </p:cNvSpPr>
          <p:nvPr>
            <p:ph idx="1"/>
          </p:nvPr>
        </p:nvSpPr>
        <p:spPr>
          <a:xfrm>
            <a:off x="681038" y="1676401"/>
            <a:ext cx="7851775" cy="4921250"/>
          </a:xfrm>
        </p:spPr>
        <p:txBody>
          <a:bodyPr/>
          <a:lstStyle/>
          <a:p>
            <a:pPr>
              <a:buFont typeface="+mj-lt"/>
              <a:buAutoNum type="arabicPeriod" startAt="8"/>
            </a:pPr>
            <a:r>
              <a:rPr lang="en-US" sz="1400" dirty="0" smtClean="0"/>
              <a:t>Do ONE of the following:</a:t>
            </a:r>
          </a:p>
          <a:p>
            <a:pPr lvl="1">
              <a:buFont typeface="+mj-lt"/>
              <a:buAutoNum type="alphaLcPeriod"/>
            </a:pPr>
            <a:r>
              <a:rPr lang="en-US" sz="1400" dirty="0" smtClean="0"/>
              <a:t>If a Cache to Eagle® series exists in your council, visit at least three of the 12 locations in the series. Describe the projects that each cache you visit highlights, and explain how the Cache to Eagle® program helps share our Scouting service with the public.</a:t>
            </a:r>
          </a:p>
          <a:p>
            <a:pPr lvl="1">
              <a:buFont typeface="+mj-lt"/>
              <a:buAutoNum type="alphaLcPeriod"/>
            </a:pPr>
            <a:r>
              <a:rPr lang="en-US" sz="1400" dirty="0" smtClean="0"/>
              <a:t>Create a Scouting-related Travel Bug® that promotes one of the values of Scouting. "Release" your Travel Bug into a public geocache and, with your parent's permission, monitor its progress at www.geocaching.com for 30 days. Keep a log, and share this with your counselor at the end of the 30-day period.</a:t>
            </a:r>
          </a:p>
          <a:p>
            <a:pPr lvl="1">
              <a:buFont typeface="+mj-lt"/>
              <a:buAutoNum type="alphaLcPeriod"/>
            </a:pPr>
            <a:r>
              <a:rPr lang="en-US" sz="1400" dirty="0" smtClean="0"/>
              <a:t>Set up and hide a public geocache, following the guidelines in the </a:t>
            </a:r>
            <a:r>
              <a:rPr lang="en-US" sz="1400" b="1" i="1" dirty="0" smtClean="0"/>
              <a:t>Geocaching</a:t>
            </a:r>
            <a:r>
              <a:rPr lang="en-US" sz="1400" dirty="0" smtClean="0"/>
              <a:t> merit badge pamphlet. Before doing so, share with your counselor a three-month maintenance plan for the geocache where you are personally responsible for those three months. After setting up the geocache, with your parent’s permission, follow the logs online for 30 days and share them with your counselor. You must archive the geocache when you are no longer maintaining it.</a:t>
            </a:r>
          </a:p>
          <a:p>
            <a:pPr lvl="1">
              <a:buFont typeface="+mj-lt"/>
              <a:buAutoNum type="alphaLcPeriod"/>
            </a:pPr>
            <a:r>
              <a:rPr lang="en-US" sz="1400" dirty="0" smtClean="0"/>
              <a:t>Explain what Cache In Trash Out (CITO) means, and describe how you have practiced CITO at public geocaches or at a CITO event. Then, either create CITO containers to leave at public caches, or host a CITO event for your unit or for the public.</a:t>
            </a:r>
          </a:p>
          <a:p>
            <a:pPr>
              <a:buFont typeface="+mj-lt"/>
              <a:buAutoNum type="arabicPeriod" startAt="8"/>
            </a:pPr>
            <a:r>
              <a:rPr lang="en-US" sz="1400" dirty="0" smtClean="0"/>
              <a:t>Plan a geohunt for a youth group such as your troop or a neighboring pack, at school, or your place of worship. Choose a theme, set up a course with at least four waypoints, teach the players how to use a GPS unit, and play the game. Tell your counselor about your experience, and share the materials you used and developed for this event.</a:t>
            </a:r>
          </a:p>
          <a:p>
            <a:endParaRPr lang="en-US" dirty="0"/>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6"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1000" y="87312"/>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5587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Posting a Geocache</a:t>
            </a:r>
            <a:endParaRPr lang="en-US" dirty="0"/>
          </a:p>
        </p:txBody>
      </p:sp>
      <p:sp>
        <p:nvSpPr>
          <p:cNvPr id="3" name="Content Placeholder 2"/>
          <p:cNvSpPr>
            <a:spLocks noGrp="1"/>
          </p:cNvSpPr>
          <p:nvPr>
            <p:ph idx="1"/>
          </p:nvPr>
        </p:nvSpPr>
        <p:spPr>
          <a:xfrm>
            <a:off x="1825625" y="1600200"/>
            <a:ext cx="4422775" cy="4953000"/>
          </a:xfrm>
        </p:spPr>
        <p:txBody>
          <a:bodyPr/>
          <a:lstStyle/>
          <a:p>
            <a:r>
              <a:rPr lang="en-US" dirty="0" smtClean="0"/>
              <a:t>Log onto </a:t>
            </a:r>
            <a:r>
              <a:rPr lang="en-US" dirty="0" smtClean="0">
                <a:hlinkClick r:id="rId2"/>
              </a:rPr>
              <a:t>www.geocaching.com</a:t>
            </a:r>
            <a:r>
              <a:rPr lang="en-US" dirty="0" smtClean="0"/>
              <a:t>, click on the “Play” button, choose “Hide a Geocache.”</a:t>
            </a:r>
          </a:p>
          <a:p>
            <a:r>
              <a:rPr lang="en-US" dirty="0" smtClean="0"/>
              <a:t>Read through the “How to hide a geocache” articles. </a:t>
            </a:r>
          </a:p>
          <a:p>
            <a:r>
              <a:rPr lang="en-US" dirty="0"/>
              <a:t>When you are certain </a:t>
            </a:r>
            <a:r>
              <a:rPr lang="en-US" dirty="0" smtClean="0"/>
              <a:t>your cache </a:t>
            </a:r>
            <a:r>
              <a:rPr lang="en-US" dirty="0"/>
              <a:t>meets all the requirements for placement </a:t>
            </a:r>
            <a:r>
              <a:rPr lang="en-US" dirty="0" smtClean="0"/>
              <a:t>and you have it </a:t>
            </a:r>
            <a:r>
              <a:rPr lang="en-US" dirty="0"/>
              <a:t>in </a:t>
            </a:r>
            <a:r>
              <a:rPr lang="en-US" dirty="0" smtClean="0"/>
              <a:t>place, then click on the “Hide a Cache” button and fill out the form.</a:t>
            </a:r>
          </a:p>
          <a:p>
            <a:r>
              <a:rPr lang="en-US" dirty="0" smtClean="0"/>
              <a:t>Before your cache is posted on Geocaching.com, a volunteer will review the cache to make sure the GPS coordinates are correct and it meets the requirements for listing.</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50</a:t>
            </a:fld>
            <a:endParaRPr lang="ru-RU"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524000"/>
            <a:ext cx="2512855" cy="2743200"/>
          </a:xfrm>
          <a:prstGeom prst="rect">
            <a:avLst/>
          </a:prstGeom>
        </p:spPr>
      </p:pic>
    </p:spTree>
    <p:extLst>
      <p:ext uri="{BB962C8B-B14F-4D97-AF65-F5344CB8AC3E}">
        <p14:creationId xmlns:p14="http://schemas.microsoft.com/office/powerpoint/2010/main" val="890144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a Geocache</a:t>
            </a:r>
            <a:endParaRPr lang="en-US" dirty="0"/>
          </a:p>
        </p:txBody>
      </p:sp>
      <p:sp>
        <p:nvSpPr>
          <p:cNvPr id="3" name="Content Placeholder 2"/>
          <p:cNvSpPr>
            <a:spLocks noGrp="1"/>
          </p:cNvSpPr>
          <p:nvPr>
            <p:ph idx="1"/>
          </p:nvPr>
        </p:nvSpPr>
        <p:spPr>
          <a:xfrm>
            <a:off x="1825625" y="1600200"/>
            <a:ext cx="3813175" cy="4525963"/>
          </a:xfrm>
        </p:spPr>
        <p:txBody>
          <a:bodyPr/>
          <a:lstStyle/>
          <a:p>
            <a:r>
              <a:rPr lang="en-US" dirty="0" smtClean="0"/>
              <a:t>Once you place a geocache, you have an obligation to maintain the cache and the area around it.</a:t>
            </a:r>
          </a:p>
          <a:p>
            <a:r>
              <a:rPr lang="en-US" dirty="0" smtClean="0"/>
              <a:t>Monitor the online logs that are sent to you and act on any reports that your cache needs maintenance.</a:t>
            </a:r>
          </a:p>
          <a:p>
            <a:r>
              <a:rPr lang="en-US" dirty="0" smtClean="0"/>
              <a:t>If visitors are damaging the landscape, change the location and be sure to also change the online listing.</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51</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64540"/>
            <a:ext cx="3048000" cy="3048000"/>
          </a:xfrm>
          <a:prstGeom prst="rect">
            <a:avLst/>
          </a:prstGeom>
        </p:spPr>
      </p:pic>
    </p:spTree>
    <p:extLst>
      <p:ext uri="{BB962C8B-B14F-4D97-AF65-F5344CB8AC3E}">
        <p14:creationId xmlns:p14="http://schemas.microsoft.com/office/powerpoint/2010/main" val="4150005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Dismantling a Geocache</a:t>
            </a:r>
            <a:endParaRPr lang="en-US" dirty="0"/>
          </a:p>
        </p:txBody>
      </p:sp>
      <p:sp>
        <p:nvSpPr>
          <p:cNvPr id="3" name="Content Placeholder 2"/>
          <p:cNvSpPr>
            <a:spLocks noGrp="1"/>
          </p:cNvSpPr>
          <p:nvPr>
            <p:ph idx="1"/>
          </p:nvPr>
        </p:nvSpPr>
        <p:spPr/>
        <p:txBody>
          <a:bodyPr/>
          <a:lstStyle/>
          <a:p>
            <a:r>
              <a:rPr lang="en-US" dirty="0" smtClean="0"/>
              <a:t>Geocaches should not be placed unless you can actively maintain them for at least six months.</a:t>
            </a:r>
          </a:p>
          <a:p>
            <a:r>
              <a:rPr lang="en-US" dirty="0" smtClean="0"/>
              <a:t>To dismantle the cache, physically remove the cache container and any litter that may be around your hiding spot.</a:t>
            </a:r>
          </a:p>
          <a:p>
            <a:r>
              <a:rPr lang="en-US" dirty="0" smtClean="0"/>
              <a:t>Go online and archive your cache listing.</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52</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624" y="3837782"/>
            <a:ext cx="5402216" cy="2347912"/>
          </a:xfrm>
          <a:prstGeom prst="rect">
            <a:avLst/>
          </a:prstGeom>
        </p:spPr>
      </p:pic>
    </p:spTree>
    <p:extLst>
      <p:ext uri="{BB962C8B-B14F-4D97-AF65-F5344CB8AC3E}">
        <p14:creationId xmlns:p14="http://schemas.microsoft.com/office/powerpoint/2010/main" val="13294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2</a:t>
            </a:r>
          </a:p>
        </p:txBody>
      </p:sp>
      <p:sp>
        <p:nvSpPr>
          <p:cNvPr id="3" name="Content Placeholder 2"/>
          <p:cNvSpPr>
            <a:spLocks noGrp="1"/>
          </p:cNvSpPr>
          <p:nvPr>
            <p:ph idx="1"/>
          </p:nvPr>
        </p:nvSpPr>
        <p:spPr/>
        <p:txBody>
          <a:bodyPr/>
          <a:lstStyle/>
          <a:p>
            <a:pPr marL="0" indent="0">
              <a:buNone/>
            </a:pPr>
            <a:r>
              <a:rPr lang="en-US" sz="1600" dirty="0" smtClean="0"/>
              <a:t>Discuss the following with your counselor:</a:t>
            </a:r>
          </a:p>
          <a:p>
            <a:pPr lvl="1">
              <a:buFont typeface="+mj-lt"/>
              <a:buAutoNum type="alphaLcPeriod"/>
            </a:pPr>
            <a:r>
              <a:rPr lang="en-US" sz="1600" dirty="0" smtClean="0"/>
              <a:t>Why you should never bury a cache.</a:t>
            </a:r>
          </a:p>
          <a:p>
            <a:pPr lvl="1">
              <a:buFont typeface="+mj-lt"/>
              <a:buAutoNum type="alphaLcPeriod"/>
            </a:pPr>
            <a:r>
              <a:rPr lang="en-US" sz="1600" dirty="0" smtClean="0"/>
              <a:t>How to use proper geocaching etiquette when hiding or seeking a cache, and how to properly hide, post, maintain, and dismantle a geocache. </a:t>
            </a:r>
          </a:p>
          <a:p>
            <a:pPr lvl="1">
              <a:buFont typeface="+mj-lt"/>
              <a:buAutoNum type="alphaLcPeriod"/>
            </a:pPr>
            <a:r>
              <a:rPr lang="en-US" sz="1600" dirty="0" smtClean="0">
                <a:solidFill>
                  <a:srgbClr val="C00000"/>
                </a:solidFill>
              </a:rPr>
              <a:t>The principles of Leave No Trace as they apply to geocaching. </a:t>
            </a:r>
          </a:p>
          <a:p>
            <a:pPr>
              <a:buFont typeface="+mj-lt"/>
              <a:buAutoNum type="arabicPeriod" startAt="2"/>
            </a:pPr>
            <a:endParaRPr lang="en-US" sz="1600" dirty="0" smtClean="0"/>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53</a:t>
            </a:fld>
            <a:endParaRPr lang="ru-RU" altLang="en-US"/>
          </a:p>
        </p:txBody>
      </p:sp>
    </p:spTree>
    <p:extLst>
      <p:ext uri="{BB962C8B-B14F-4D97-AF65-F5344CB8AC3E}">
        <p14:creationId xmlns:p14="http://schemas.microsoft.com/office/powerpoint/2010/main" val="1553805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Plan Ahead and Prepare</a:t>
            </a:r>
          </a:p>
          <a:p>
            <a:pPr marL="857250" lvl="1" indent="-457200"/>
            <a:r>
              <a:rPr lang="en-US" sz="1600" dirty="0" smtClean="0"/>
              <a:t>Know and comply with the geocaching policies of the landowners or land management agencies where you wish to seek or lace caches.</a:t>
            </a:r>
          </a:p>
          <a:p>
            <a:pPr marL="857250" lvl="1" indent="-457200"/>
            <a:r>
              <a:rPr lang="en-US" sz="1600" dirty="0" smtClean="0"/>
              <a:t>Prepare for your trip with proper equipment and clothing for the weather, terrain, and environmental conditions, and for emergencies.</a:t>
            </a:r>
          </a:p>
          <a:p>
            <a:pPr marL="857250" lvl="1" indent="-457200"/>
            <a:r>
              <a:rPr lang="en-US" sz="1600" dirty="0" smtClean="0"/>
              <a:t>Be safe. Let someone know where you will be going and when you expect to return.</a:t>
            </a:r>
          </a:p>
          <a:p>
            <a:pPr marL="857250" lvl="1" indent="-457200"/>
            <a:r>
              <a:rPr lang="en-US" sz="1600" dirty="0" smtClean="0"/>
              <a:t>Know how to use your GPS unit. Carry extra batteries and have a map and compass as backup.</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54</a:t>
            </a:fld>
            <a:endParaRPr lang="ru-RU"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3215883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2"/>
            </a:pPr>
            <a:r>
              <a:rPr lang="en-US" dirty="0" smtClean="0"/>
              <a:t>Travel and Cache on Durable Surfaces</a:t>
            </a:r>
          </a:p>
          <a:p>
            <a:pPr marL="857250" lvl="1" indent="-457200"/>
            <a:r>
              <a:rPr lang="en-US" sz="1600" dirty="0" smtClean="0"/>
              <a:t>Travel on designated trails and roads. Comply with posted signs.</a:t>
            </a:r>
          </a:p>
          <a:p>
            <a:pPr marL="857250" lvl="1" indent="-457200"/>
            <a:r>
              <a:rPr lang="en-US" sz="1600" dirty="0" smtClean="0"/>
              <a:t>If permitted and you must travel off-trail, choose durable surfaces such as rock, sand, gravel, and dry grass, and spread out to avoid creating new paths.</a:t>
            </a:r>
          </a:p>
          <a:p>
            <a:pPr marL="857250" lvl="1" indent="-457200"/>
            <a:r>
              <a:rPr lang="en-US" sz="1600" dirty="0" smtClean="0"/>
              <a:t>Use maps to find a route that will minimize impacts. Note way=points during your journey to assist you on your return trip.</a:t>
            </a:r>
          </a:p>
          <a:p>
            <a:pPr marL="857250" lvl="1" indent="-457200"/>
            <a:r>
              <a:rPr lang="en-US" sz="1600" dirty="0" smtClean="0"/>
              <a:t>After you have finished searching for a cache, the area should look as though you were never there.</a:t>
            </a:r>
          </a:p>
          <a:p>
            <a:pPr marL="857250" lvl="1" indent="-457200"/>
            <a:r>
              <a:rPr lang="en-US" sz="1600" dirty="0" smtClean="0"/>
              <a:t>Do not place a cache in sensitive locations such as fragile vegetation or soils, critical wildlife habitat, wetlands, lakeshores, alpine areas or caves.</a:t>
            </a:r>
          </a:p>
          <a:p>
            <a:pPr marL="857250" lvl="1" indent="-457200"/>
            <a:r>
              <a:rPr lang="en-US" sz="1600" dirty="0" smtClean="0"/>
              <a:t>Do not place a cache in protected areas such as designated wilderness areas or wild and scenic river corridors, or near historic and cultural sites.</a:t>
            </a:r>
          </a:p>
          <a:p>
            <a:pPr marL="857250" lvl="1" indent="-457200"/>
            <a:r>
              <a:rPr lang="en-US" sz="1600" dirty="0" smtClean="0"/>
              <a:t>If you notice a path has started to wear in the vicinity of a cache, notify the cache owner to move the cache.</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55</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24186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3"/>
            </a:pPr>
            <a:r>
              <a:rPr lang="en-US" dirty="0" smtClean="0"/>
              <a:t>Dispose of Waste Properly</a:t>
            </a:r>
          </a:p>
          <a:p>
            <a:pPr lvl="1"/>
            <a:r>
              <a:rPr lang="en-US" sz="1600" dirty="0" smtClean="0"/>
              <a:t>Cache In, Trash Out. Carry an extra trash bag for trash, leftover and dropped food, and litter left by others.</a:t>
            </a:r>
          </a:p>
          <a:p>
            <a:pPr lvl="1"/>
            <a:r>
              <a:rPr lang="en-US" sz="1600" dirty="0" smtClean="0"/>
              <a:t>Use established bathrooms when available. If not available, deposit solid human waste in catholes dug 6-8 inches deep at least 200 feet from water sources, campsites, trails, and caches.</a:t>
            </a:r>
          </a:p>
          <a:p>
            <a:pPr lvl="1"/>
            <a:r>
              <a:rPr lang="en-US" sz="1600" dirty="0" smtClean="0"/>
              <a:t>Pack out toilet paper and hygiene products in a double plastic bag.</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56</a:t>
            </a:fld>
            <a:endParaRPr lang="ru-RU"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2544071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4"/>
            </a:pPr>
            <a:r>
              <a:rPr lang="en-US" dirty="0" smtClean="0"/>
              <a:t>Leave What You Find</a:t>
            </a:r>
          </a:p>
          <a:p>
            <a:pPr lvl="1"/>
            <a:r>
              <a:rPr lang="en-US" sz="1600" dirty="0" smtClean="0"/>
              <a:t>Preserve the past. Observe, but do not touch, cultural or historic structures and artifacts. Never use artifacts as cache items.</a:t>
            </a:r>
          </a:p>
          <a:p>
            <a:pPr lvl="1"/>
            <a:r>
              <a:rPr lang="en-US" sz="1600" dirty="0" smtClean="0"/>
              <a:t>Leave rocks, plants, and other natural objects for others to enjoy.</a:t>
            </a:r>
          </a:p>
          <a:p>
            <a:pPr lvl="1"/>
            <a:r>
              <a:rPr lang="en-US" sz="1600" dirty="0" smtClean="0"/>
              <a:t>Practice the “lift, look, replace” technique. If you lift a rock to look under it, replace it exactly as you found it.</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57</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765669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5"/>
            </a:pPr>
            <a:r>
              <a:rPr lang="en-US" dirty="0" smtClean="0"/>
              <a:t>Minimize Campfire Impacts</a:t>
            </a:r>
          </a:p>
          <a:p>
            <a:pPr lvl="1"/>
            <a:r>
              <a:rPr lang="en-US" sz="1600" dirty="0" smtClean="0"/>
              <a:t>If you plan to have a fire, know the fire regulations and current guidelines for the area you plant to visit.</a:t>
            </a:r>
          </a:p>
          <a:p>
            <a:pPr lvl="1"/>
            <a:r>
              <a:rPr lang="en-US" sz="1600" dirty="0" smtClean="0"/>
              <a:t>This is not often relevant for geocaching, but it is good to remember.</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58</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1092011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a:xfrm>
            <a:off x="1825625" y="1600200"/>
            <a:ext cx="6923088" cy="5121275"/>
          </a:xfrm>
        </p:spPr>
        <p:txBody>
          <a:bodyPr/>
          <a:lstStyle/>
          <a:p>
            <a:pPr marL="457200" indent="-457200">
              <a:buFont typeface="+mj-lt"/>
              <a:buAutoNum type="arabicPeriod" startAt="6"/>
            </a:pPr>
            <a:r>
              <a:rPr lang="en-US" dirty="0" smtClean="0"/>
              <a:t>Respect Wildlife</a:t>
            </a:r>
          </a:p>
          <a:p>
            <a:pPr lvl="1"/>
            <a:r>
              <a:rPr lang="en-US" sz="1600" dirty="0" smtClean="0"/>
              <a:t>Observe wildlife from a distance. Do not follow or approach animals.</a:t>
            </a:r>
          </a:p>
          <a:p>
            <a:pPr lvl="1"/>
            <a:r>
              <a:rPr lang="en-US" sz="1600" dirty="0" smtClean="0"/>
              <a:t>Never feed wild animals. Feeding wildlife damages the animals’ health, alters natural behaviors, and exposes animals and other geocachers to predators and other dangers.</a:t>
            </a:r>
          </a:p>
          <a:p>
            <a:pPr lvl="1"/>
            <a:r>
              <a:rPr lang="en-US" sz="1600" dirty="0" smtClean="0"/>
              <a:t>Protect wildlife and your food by storing rations and trash securely.</a:t>
            </a:r>
          </a:p>
          <a:p>
            <a:pPr lvl="1"/>
            <a:r>
              <a:rPr lang="en-US" sz="1600" dirty="0" smtClean="0"/>
              <a:t>Never leave food of any kind in a cache. Wildlife may find and destroy the cache, and animals may be harmed by consuming food wrappers.</a:t>
            </a:r>
          </a:p>
          <a:p>
            <a:pPr lvl="1"/>
            <a:r>
              <a:rPr lang="en-US" sz="1600" dirty="0" smtClean="0"/>
              <a:t>Respect wildlife when traveling to and from cache locations. Avoid locations with significant wildlife traffic, such as water sources.</a:t>
            </a:r>
          </a:p>
          <a:p>
            <a:pPr lvl="1"/>
            <a:r>
              <a:rPr lang="en-US" sz="1600" dirty="0" smtClean="0"/>
              <a:t>Keep pets on a leash for their safety and the safety of wild animals. Consider leaving pets at home.</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59</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413791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1</a:t>
            </a:r>
          </a:p>
        </p:txBody>
      </p:sp>
      <p:sp>
        <p:nvSpPr>
          <p:cNvPr id="3" name="Content Placeholder 2"/>
          <p:cNvSpPr>
            <a:spLocks noGrp="1"/>
          </p:cNvSpPr>
          <p:nvPr>
            <p:ph idx="1"/>
          </p:nvPr>
        </p:nvSpPr>
        <p:spPr/>
        <p:txBody>
          <a:bodyPr/>
          <a:lstStyle/>
          <a:p>
            <a:pPr marL="0" indent="0">
              <a:buNone/>
            </a:pPr>
            <a:r>
              <a:rPr lang="en-US" sz="1600" dirty="0" smtClean="0"/>
              <a:t>Do the following:</a:t>
            </a:r>
          </a:p>
          <a:p>
            <a:pPr marL="800100" lvl="1" indent="-342900">
              <a:buFont typeface="+mj-lt"/>
              <a:buAutoNum type="alphaLcPeriod"/>
            </a:pPr>
            <a:r>
              <a:rPr lang="en-US" sz="1600" dirty="0" smtClean="0">
                <a:solidFill>
                  <a:srgbClr val="C00000"/>
                </a:solidFill>
              </a:rPr>
              <a:t>Explain to your counselor the most likely hazards you may encounter while participating in geocaching activities and what you should do to anticipate, help prevent, mitigate, and respond to these hazards.</a:t>
            </a:r>
          </a:p>
          <a:p>
            <a:pPr marL="800100" lvl="1" indent="-342900">
              <a:buFont typeface="+mj-lt"/>
              <a:buAutoNum type="alphaLcPeriod"/>
            </a:pPr>
            <a:r>
              <a:rPr lang="en-US" sz="1600" dirty="0" smtClean="0"/>
              <a:t>Discuss first aid and prevention for the types of injuries or illnesses that could occur while participating in geocaching activities, including cuts, scrapes, snakebite, insect stings, tick bites, exposure to poisonous plants, heat and cold reactions (sunburn, heatstroke, heat exhaustion, hypothermia), and dehydration.</a:t>
            </a:r>
          </a:p>
          <a:p>
            <a:pPr marL="800100" lvl="1" indent="-342900">
              <a:buFont typeface="+mj-lt"/>
              <a:buAutoNum type="alphaLcPeriod"/>
            </a:pPr>
            <a:r>
              <a:rPr lang="en-US" sz="1600" dirty="0" smtClean="0"/>
              <a:t>Discuss how to properly plan an activity that uses GPS, including using the buddy system, sharing your plan with others, and considering the weather, route, and proper attire.</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76800" y="301798"/>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6</a:t>
            </a:fld>
            <a:endParaRPr lang="ru-RU" altLang="en-US"/>
          </a:p>
        </p:txBody>
      </p:sp>
    </p:spTree>
    <p:extLst>
      <p:ext uri="{BB962C8B-B14F-4D97-AF65-F5344CB8AC3E}">
        <p14:creationId xmlns:p14="http://schemas.microsoft.com/office/powerpoint/2010/main" val="3729646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No Trace</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7"/>
            </a:pPr>
            <a:r>
              <a:rPr lang="en-US" dirty="0" smtClean="0"/>
              <a:t>Be Considerate of Other Visitors</a:t>
            </a:r>
          </a:p>
          <a:p>
            <a:pPr lvl="1"/>
            <a:r>
              <a:rPr lang="en-US" sz="1600" dirty="0" smtClean="0"/>
              <a:t>Be courteous. Yield to other users on the trail.</a:t>
            </a:r>
          </a:p>
          <a:p>
            <a:pPr lvl="1"/>
            <a:r>
              <a:rPr lang="en-US" sz="1600" dirty="0" smtClean="0"/>
              <a:t>Take breaks on durable surfaces away from the trail.</a:t>
            </a:r>
          </a:p>
          <a:p>
            <a:pPr lvl="1"/>
            <a:r>
              <a:rPr lang="en-US" sz="1600" dirty="0" smtClean="0"/>
              <a:t>Let nature’s sounds prevail. Avoid loud voices and noises.</a:t>
            </a:r>
          </a:p>
          <a:p>
            <a:pPr lvl="1"/>
            <a:r>
              <a:rPr lang="en-US" sz="1600" dirty="0" smtClean="0"/>
              <a:t>Respect the rights and experiences of other visitors. Geocaching is only one of many outdoor recreational activities.</a:t>
            </a:r>
          </a:p>
          <a:p>
            <a:pPr lvl="1"/>
            <a:r>
              <a:rPr lang="en-US" sz="1600" dirty="0" smtClean="0"/>
              <a:t>Don’t trespass. When traveling to and from caches, take notice of private property signs.</a:t>
            </a:r>
          </a:p>
          <a:p>
            <a:pPr lvl="1"/>
            <a:r>
              <a:rPr lang="en-US" sz="1600" dirty="0" smtClean="0"/>
              <a:t>Practice the principles of Leave No Trace. The future of geocaching lies in the hands of geocachers.</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60</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38" y="152400"/>
            <a:ext cx="1793875" cy="1793875"/>
          </a:xfrm>
          <a:prstGeom prst="rect">
            <a:avLst/>
          </a:prstGeom>
        </p:spPr>
      </p:pic>
    </p:spTree>
    <p:extLst>
      <p:ext uri="{BB962C8B-B14F-4D97-AF65-F5344CB8AC3E}">
        <p14:creationId xmlns:p14="http://schemas.microsoft.com/office/powerpoint/2010/main" val="2241302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3</a:t>
            </a:r>
          </a:p>
        </p:txBody>
      </p:sp>
      <p:sp>
        <p:nvSpPr>
          <p:cNvPr id="3" name="Content Placeholder 2"/>
          <p:cNvSpPr>
            <a:spLocks noGrp="1"/>
          </p:cNvSpPr>
          <p:nvPr>
            <p:ph idx="1"/>
          </p:nvPr>
        </p:nvSpPr>
        <p:spPr/>
        <p:txBody>
          <a:bodyPr/>
          <a:lstStyle/>
          <a:p>
            <a:pPr marL="0" indent="0">
              <a:buNone/>
            </a:pPr>
            <a:r>
              <a:rPr lang="en-US" sz="1600" dirty="0" smtClean="0"/>
              <a:t>Explain the following terms used in geocaching: waypoint, log, cache, accuracy, difficulty and terrain ratings, attributes, trackable. Choose five additional terms to explain to your counselor.</a:t>
            </a:r>
          </a:p>
          <a:p>
            <a:endParaRPr lang="en-US" sz="1600" dirty="0" smtClean="0"/>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61</a:t>
            </a:fld>
            <a:endParaRPr lang="ru-RU" altLang="en-US"/>
          </a:p>
        </p:txBody>
      </p:sp>
    </p:spTree>
    <p:extLst>
      <p:ext uri="{BB962C8B-B14F-4D97-AF65-F5344CB8AC3E}">
        <p14:creationId xmlns:p14="http://schemas.microsoft.com/office/powerpoint/2010/main" val="24569903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Waypoint</a:t>
            </a:r>
            <a:endParaRPr lang="en-US" dirty="0"/>
          </a:p>
        </p:txBody>
      </p:sp>
      <p:sp>
        <p:nvSpPr>
          <p:cNvPr id="3" name="Content Placeholder 2"/>
          <p:cNvSpPr>
            <a:spLocks noGrp="1"/>
          </p:cNvSpPr>
          <p:nvPr>
            <p:ph idx="1"/>
          </p:nvPr>
        </p:nvSpPr>
        <p:spPr>
          <a:xfrm>
            <a:off x="1825625" y="1371600"/>
            <a:ext cx="4041775" cy="4754563"/>
          </a:xfrm>
        </p:spPr>
        <p:txBody>
          <a:bodyPr/>
          <a:lstStyle/>
          <a:p>
            <a:r>
              <a:rPr lang="en-US" dirty="0" smtClean="0"/>
              <a:t>A </a:t>
            </a:r>
            <a:r>
              <a:rPr lang="en-US" b="1" dirty="0" smtClean="0"/>
              <a:t>Waypoint</a:t>
            </a:r>
            <a:r>
              <a:rPr lang="en-US" dirty="0" smtClean="0"/>
              <a:t> is a reference point for a physical location on Earth. </a:t>
            </a:r>
          </a:p>
          <a:p>
            <a:r>
              <a:rPr lang="en-US" dirty="0" smtClean="0"/>
              <a:t>It may be a landmark, a destination, or a point along a route on the way to reaching the destination. </a:t>
            </a:r>
          </a:p>
          <a:p>
            <a:r>
              <a:rPr lang="en-US" dirty="0" smtClean="0"/>
              <a:t>Waypoints are defined by a set of coordinates that typically include latitude and longitude (or UTM coordinates), and sometimes altitude.</a:t>
            </a:r>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62</a:t>
            </a:fld>
            <a:endParaRPr lang="ru-RU"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377" y="1371600"/>
            <a:ext cx="2540000" cy="4229100"/>
          </a:xfrm>
          <a:prstGeom prst="rect">
            <a:avLst/>
          </a:prstGeom>
        </p:spPr>
      </p:pic>
    </p:spTree>
    <p:extLst>
      <p:ext uri="{BB962C8B-B14F-4D97-AF65-F5344CB8AC3E}">
        <p14:creationId xmlns:p14="http://schemas.microsoft.com/office/powerpoint/2010/main" val="2585646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a:t>
            </a:r>
            <a:endParaRPr lang="en-US" dirty="0"/>
          </a:p>
        </p:txBody>
      </p:sp>
      <p:sp>
        <p:nvSpPr>
          <p:cNvPr id="3" name="Content Placeholder 2"/>
          <p:cNvSpPr>
            <a:spLocks noGrp="1"/>
          </p:cNvSpPr>
          <p:nvPr>
            <p:ph idx="1"/>
          </p:nvPr>
        </p:nvSpPr>
        <p:spPr>
          <a:xfrm>
            <a:off x="1825625" y="1275556"/>
            <a:ext cx="6923088" cy="4525963"/>
          </a:xfrm>
        </p:spPr>
        <p:txBody>
          <a:bodyPr/>
          <a:lstStyle/>
          <a:p>
            <a:r>
              <a:rPr lang="en-US" dirty="0" smtClean="0"/>
              <a:t>The </a:t>
            </a:r>
            <a:r>
              <a:rPr lang="en-US" b="1" dirty="0" smtClean="0"/>
              <a:t>Log</a:t>
            </a:r>
            <a:r>
              <a:rPr lang="en-US" dirty="0" smtClean="0"/>
              <a:t> (logbook, notebook, or log sheet) inside a cache contains information from the cache owner and provides a place for geocachers to write their name and the date they visited the cache. </a:t>
            </a:r>
          </a:p>
          <a:p>
            <a:r>
              <a:rPr lang="en-US" dirty="0" smtClean="0"/>
              <a:t>Space may also be available for visitors to write notes or leave comments for the cache owner.</a:t>
            </a:r>
          </a:p>
          <a:p>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63</a:t>
            </a:fld>
            <a:endParaRPr lang="ru-RU" altLang="en-US"/>
          </a:p>
        </p:txBody>
      </p:sp>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462" b="13462"/>
          <a:stretch/>
        </p:blipFill>
        <p:spPr>
          <a:xfrm>
            <a:off x="1676400" y="3598069"/>
            <a:ext cx="3416508" cy="24966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025" y="3598069"/>
            <a:ext cx="3971414" cy="2587625"/>
          </a:xfrm>
          <a:prstGeom prst="rect">
            <a:avLst/>
          </a:prstGeom>
        </p:spPr>
      </p:pic>
    </p:spTree>
    <p:extLst>
      <p:ext uri="{BB962C8B-B14F-4D97-AF65-F5344CB8AC3E}">
        <p14:creationId xmlns:p14="http://schemas.microsoft.com/office/powerpoint/2010/main" val="670796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0"/>
            <a:ext cx="6913563" cy="1143000"/>
          </a:xfrm>
        </p:spPr>
        <p:txBody>
          <a:bodyPr/>
          <a:lstStyle/>
          <a:p>
            <a:r>
              <a:rPr lang="en-US" dirty="0" smtClean="0"/>
              <a:t>Cache and Hide</a:t>
            </a:r>
            <a:endParaRPr lang="en-US" dirty="0"/>
          </a:p>
        </p:txBody>
      </p:sp>
      <p:sp>
        <p:nvSpPr>
          <p:cNvPr id="3" name="Content Placeholder 2"/>
          <p:cNvSpPr>
            <a:spLocks noGrp="1"/>
          </p:cNvSpPr>
          <p:nvPr>
            <p:ph idx="1"/>
          </p:nvPr>
        </p:nvSpPr>
        <p:spPr>
          <a:xfrm>
            <a:off x="1825625" y="990600"/>
            <a:ext cx="3813175" cy="5135563"/>
          </a:xfrm>
        </p:spPr>
        <p:txBody>
          <a:bodyPr/>
          <a:lstStyle/>
          <a:p>
            <a:r>
              <a:rPr lang="en-US" dirty="0" smtClean="0"/>
              <a:t>A </a:t>
            </a:r>
            <a:r>
              <a:rPr lang="en-US" b="1" dirty="0" smtClean="0"/>
              <a:t>cache</a:t>
            </a:r>
            <a:r>
              <a:rPr lang="en-US" dirty="0" smtClean="0"/>
              <a:t>, or </a:t>
            </a:r>
            <a:r>
              <a:rPr lang="en-US" b="1" dirty="0" smtClean="0"/>
              <a:t>geocache</a:t>
            </a:r>
            <a:r>
              <a:rPr lang="en-US" dirty="0" smtClean="0"/>
              <a:t>, is a container hidden at specific coordinates that includes, at a minimum, a logbook for geocachers to sign when they find the cache.</a:t>
            </a:r>
          </a:p>
          <a:p>
            <a:r>
              <a:rPr lang="en-US" dirty="0" smtClean="0"/>
              <a:t>Caches may also contain “treasure,” or items to trade.</a:t>
            </a:r>
          </a:p>
          <a:p>
            <a:endParaRPr lang="en-US" dirty="0"/>
          </a:p>
          <a:p>
            <a:r>
              <a:rPr lang="en-US" b="1" dirty="0" smtClean="0"/>
              <a:t>Hide</a:t>
            </a:r>
            <a:r>
              <a:rPr lang="en-US" dirty="0" smtClean="0"/>
              <a:t> is a shorthand term for a cache that is hidden.</a:t>
            </a:r>
          </a:p>
          <a:p>
            <a:endParaRPr lang="en-US" dirty="0"/>
          </a:p>
        </p:txBody>
      </p:sp>
      <p:sp>
        <p:nvSpPr>
          <p:cNvPr id="7" name="Slide Number Placeholder 6"/>
          <p:cNvSpPr>
            <a:spLocks noGrp="1"/>
          </p:cNvSpPr>
          <p:nvPr>
            <p:ph type="sldNum" sz="quarter" idx="12"/>
          </p:nvPr>
        </p:nvSpPr>
        <p:spPr>
          <a:xfrm>
            <a:off x="6576604" y="6243559"/>
            <a:ext cx="2133600" cy="476250"/>
          </a:xfrm>
        </p:spPr>
        <p:txBody>
          <a:bodyPr/>
          <a:lstStyle/>
          <a:p>
            <a:fld id="{53C3D850-ADB3-4568-800E-3A1BDD06611D}" type="slidenum">
              <a:rPr lang="ru-RU" altLang="en-US" smtClean="0"/>
              <a:pPr/>
              <a:t>64</a:t>
            </a:fld>
            <a:endParaRPr lang="ru-RU" alt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388" y="943808"/>
            <a:ext cx="2590800" cy="2590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337" y="3652759"/>
            <a:ext cx="2590800" cy="2590800"/>
          </a:xfrm>
          <a:prstGeom prst="rect">
            <a:avLst/>
          </a:prstGeom>
        </p:spPr>
      </p:pic>
    </p:spTree>
    <p:extLst>
      <p:ext uri="{BB962C8B-B14F-4D97-AF65-F5344CB8AC3E}">
        <p14:creationId xmlns:p14="http://schemas.microsoft.com/office/powerpoint/2010/main" val="3256138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152" y="0"/>
            <a:ext cx="6913563" cy="838200"/>
          </a:xfrm>
        </p:spPr>
        <p:txBody>
          <a:bodyPr/>
          <a:lstStyle/>
          <a:p>
            <a:r>
              <a:rPr lang="en-US" dirty="0" smtClean="0"/>
              <a:t>Accuracy and Ground Zero</a:t>
            </a:r>
            <a:endParaRPr lang="en-US" dirty="0"/>
          </a:p>
        </p:txBody>
      </p:sp>
      <p:sp>
        <p:nvSpPr>
          <p:cNvPr id="3" name="Content Placeholder 2"/>
          <p:cNvSpPr>
            <a:spLocks noGrp="1"/>
          </p:cNvSpPr>
          <p:nvPr>
            <p:ph idx="1"/>
          </p:nvPr>
        </p:nvSpPr>
        <p:spPr>
          <a:xfrm>
            <a:off x="1825625" y="4191000"/>
            <a:ext cx="7165975" cy="2530475"/>
          </a:xfrm>
        </p:spPr>
        <p:txBody>
          <a:bodyPr/>
          <a:lstStyle/>
          <a:p>
            <a:r>
              <a:rPr lang="en-US" b="1" dirty="0"/>
              <a:t>Accuracy</a:t>
            </a:r>
            <a:r>
              <a:rPr lang="en-US" dirty="0"/>
              <a:t> </a:t>
            </a:r>
            <a:r>
              <a:rPr lang="en-US" dirty="0" smtClean="0"/>
              <a:t>in geocaching is </a:t>
            </a:r>
            <a:r>
              <a:rPr lang="en-US" dirty="0"/>
              <a:t>the degree of closeness to </a:t>
            </a:r>
            <a:r>
              <a:rPr lang="en-US" dirty="0" smtClean="0"/>
              <a:t>the exact location. </a:t>
            </a:r>
          </a:p>
          <a:p>
            <a:pPr lvl="1"/>
            <a:r>
              <a:rPr lang="en-US" sz="1600" dirty="0" smtClean="0"/>
              <a:t>Neither </a:t>
            </a:r>
            <a:r>
              <a:rPr lang="en-US" sz="1600" dirty="0"/>
              <a:t>a GPS or smartphone will give you an exact position. </a:t>
            </a:r>
            <a:endParaRPr lang="en-US" sz="1600" dirty="0" smtClean="0"/>
          </a:p>
          <a:p>
            <a:pPr lvl="1"/>
            <a:r>
              <a:rPr lang="en-US" sz="1600" dirty="0" smtClean="0"/>
              <a:t>At </a:t>
            </a:r>
            <a:r>
              <a:rPr lang="en-US" sz="1600" dirty="0"/>
              <a:t>best, you'll get an accuracy of 10 to 15 feet (3 to 5 </a:t>
            </a:r>
            <a:r>
              <a:rPr lang="en-US" sz="1600" dirty="0" smtClean="0"/>
              <a:t>meters</a:t>
            </a:r>
          </a:p>
          <a:p>
            <a:r>
              <a:rPr lang="en-US" b="1" dirty="0" smtClean="0"/>
              <a:t>Ground Zero </a:t>
            </a:r>
            <a:r>
              <a:rPr lang="en-US" dirty="0" smtClean="0"/>
              <a:t>is the point where your GPS device shows that you have reached the exact cache location. </a:t>
            </a:r>
          </a:p>
          <a:p>
            <a:pPr lvl="1"/>
            <a:r>
              <a:rPr lang="en-US" sz="1600" dirty="0" smtClean="0"/>
              <a:t>In practice, you almost never reach true “ground zero.” (See accuracy.)</a:t>
            </a:r>
            <a:endParaRPr lang="en-US" sz="1600" dirty="0"/>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65</a:t>
            </a:fld>
            <a:endParaRPr lang="ru-RU"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483" y="850271"/>
            <a:ext cx="4914900" cy="3276600"/>
          </a:xfrm>
          <a:prstGeom prst="rect">
            <a:avLst/>
          </a:prstGeom>
        </p:spPr>
      </p:pic>
    </p:spTree>
    <p:extLst>
      <p:ext uri="{BB962C8B-B14F-4D97-AF65-F5344CB8AC3E}">
        <p14:creationId xmlns:p14="http://schemas.microsoft.com/office/powerpoint/2010/main" val="3142345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0"/>
            <a:ext cx="6913563" cy="1143000"/>
          </a:xfrm>
        </p:spPr>
        <p:txBody>
          <a:bodyPr/>
          <a:lstStyle/>
          <a:p>
            <a:r>
              <a:rPr lang="en-US" dirty="0" smtClean="0"/>
              <a:t>Difficulty and Terrain Ratings</a:t>
            </a:r>
            <a:endParaRPr lang="en-US" dirty="0"/>
          </a:p>
        </p:txBody>
      </p:sp>
      <p:sp>
        <p:nvSpPr>
          <p:cNvPr id="3" name="Content Placeholder 2"/>
          <p:cNvSpPr>
            <a:spLocks noGrp="1"/>
          </p:cNvSpPr>
          <p:nvPr>
            <p:ph idx="1"/>
          </p:nvPr>
        </p:nvSpPr>
        <p:spPr>
          <a:xfrm>
            <a:off x="1825625" y="990600"/>
            <a:ext cx="4803775" cy="5410200"/>
          </a:xfrm>
        </p:spPr>
        <p:txBody>
          <a:bodyPr/>
          <a:lstStyle/>
          <a:p>
            <a:r>
              <a:rPr lang="en-US" b="1" dirty="0" smtClean="0"/>
              <a:t>Difficulty</a:t>
            </a:r>
            <a:r>
              <a:rPr lang="en-US" dirty="0" smtClean="0"/>
              <a:t> is a ranking system to describe how hard the cache is to find. </a:t>
            </a:r>
          </a:p>
          <a:p>
            <a:pPr lvl="1"/>
            <a:r>
              <a:rPr lang="en-US" sz="1600" dirty="0" smtClean="0"/>
              <a:t>A cache that can be found quickly is ranked 1 (easiest to find).</a:t>
            </a:r>
          </a:p>
          <a:p>
            <a:pPr lvl="1"/>
            <a:r>
              <a:rPr lang="en-US" sz="1600" dirty="0" smtClean="0"/>
              <a:t>A cache that is ranked 5 is exceptionally well hidden and is hardest to find.</a:t>
            </a:r>
          </a:p>
          <a:p>
            <a:r>
              <a:rPr lang="en-US" b="1" dirty="0"/>
              <a:t>Terrain Ratings </a:t>
            </a:r>
            <a:r>
              <a:rPr lang="en-US" dirty="0"/>
              <a:t>describe the land features and how hard the cache is to get to.</a:t>
            </a:r>
          </a:p>
          <a:p>
            <a:pPr lvl="1"/>
            <a:r>
              <a:rPr lang="en-US" sz="1600" dirty="0"/>
              <a:t>Terrain that can be traversed in a wheelchair has a rating of 1 (flat and easy and not too far.)</a:t>
            </a:r>
          </a:p>
          <a:p>
            <a:pPr lvl="1"/>
            <a:r>
              <a:rPr lang="en-US" sz="1600" dirty="0"/>
              <a:t>A 5 rating probably means it will likely require special equipment such as scuba gear or mountaineers’ ropes.</a:t>
            </a:r>
          </a:p>
          <a:p>
            <a:r>
              <a:rPr lang="en-US" dirty="0" smtClean="0"/>
              <a:t>See chart on next slide.</a:t>
            </a:r>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66</a:t>
            </a:fld>
            <a:endParaRPr lang="ru-RU" altLang="en-US"/>
          </a:p>
        </p:txBody>
      </p:sp>
      <p:pic>
        <p:nvPicPr>
          <p:cNvPr id="4" name="Picture 3"/>
          <p:cNvPicPr>
            <a:picLocks noChangeAspect="1"/>
          </p:cNvPicPr>
          <p:nvPr/>
        </p:nvPicPr>
        <p:blipFill>
          <a:blip r:embed="rId2"/>
          <a:stretch>
            <a:fillRect/>
          </a:stretch>
        </p:blipFill>
        <p:spPr>
          <a:xfrm>
            <a:off x="6705600" y="3798903"/>
            <a:ext cx="2192485" cy="2446322"/>
          </a:xfrm>
          <a:prstGeom prst="rect">
            <a:avLst/>
          </a:prstGeom>
        </p:spPr>
      </p:pic>
      <p:pic>
        <p:nvPicPr>
          <p:cNvPr id="5" name="Picture 4"/>
          <p:cNvPicPr>
            <a:picLocks noChangeAspect="1"/>
          </p:cNvPicPr>
          <p:nvPr/>
        </p:nvPicPr>
        <p:blipFill>
          <a:blip r:embed="rId3"/>
          <a:stretch>
            <a:fillRect/>
          </a:stretch>
        </p:blipFill>
        <p:spPr>
          <a:xfrm>
            <a:off x="6705600" y="843514"/>
            <a:ext cx="2179659" cy="2974250"/>
          </a:xfrm>
          <a:prstGeom prst="rect">
            <a:avLst/>
          </a:prstGeom>
        </p:spPr>
      </p:pic>
    </p:spTree>
    <p:extLst>
      <p:ext uri="{BB962C8B-B14F-4D97-AF65-F5344CB8AC3E}">
        <p14:creationId xmlns:p14="http://schemas.microsoft.com/office/powerpoint/2010/main" val="151744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C3D850-ADB3-4568-800E-3A1BDD06611D}" type="slidenum">
              <a:rPr lang="ru-RU" altLang="en-US" smtClean="0"/>
              <a:pPr/>
              <a:t>67</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0"/>
            <a:ext cx="4225264" cy="6858000"/>
          </a:xfrm>
          <a:prstGeom prst="rect">
            <a:avLst/>
          </a:prstGeom>
        </p:spPr>
      </p:pic>
    </p:spTree>
    <p:extLst>
      <p:ext uri="{BB962C8B-B14F-4D97-AF65-F5344CB8AC3E}">
        <p14:creationId xmlns:p14="http://schemas.microsoft.com/office/powerpoint/2010/main" val="2680103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smtClean="0"/>
              <a:t>Attributes</a:t>
            </a:r>
            <a:endParaRPr lang="en-US" dirty="0"/>
          </a:p>
        </p:txBody>
      </p:sp>
      <p:sp>
        <p:nvSpPr>
          <p:cNvPr id="3" name="Content Placeholder 2"/>
          <p:cNvSpPr>
            <a:spLocks noGrp="1"/>
          </p:cNvSpPr>
          <p:nvPr>
            <p:ph idx="1"/>
          </p:nvPr>
        </p:nvSpPr>
        <p:spPr>
          <a:xfrm>
            <a:off x="1835150" y="990601"/>
            <a:ext cx="6923088" cy="1676400"/>
          </a:xfrm>
        </p:spPr>
        <p:txBody>
          <a:bodyPr/>
          <a:lstStyle/>
          <a:p>
            <a:r>
              <a:rPr lang="en-US" b="1" dirty="0" smtClean="0"/>
              <a:t>Attributes</a:t>
            </a:r>
            <a:r>
              <a:rPr lang="en-US" dirty="0" smtClean="0"/>
              <a:t> are icons on a cache detail that are intended to provide helpful information to geocachers who wish to find specific types of caches.</a:t>
            </a:r>
          </a:p>
          <a:p>
            <a:r>
              <a:rPr lang="en-US" dirty="0" smtClean="0"/>
              <a:t>The icons represent unique cache characteristics</a:t>
            </a:r>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68</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897" y="2526515"/>
            <a:ext cx="5100068" cy="3703621"/>
          </a:xfrm>
          <a:prstGeom prst="rect">
            <a:avLst/>
          </a:prstGeom>
        </p:spPr>
      </p:pic>
    </p:spTree>
    <p:extLst>
      <p:ext uri="{BB962C8B-B14F-4D97-AF65-F5344CB8AC3E}">
        <p14:creationId xmlns:p14="http://schemas.microsoft.com/office/powerpoint/2010/main" val="3687403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Trackable</a:t>
            </a:r>
            <a:endParaRPr lang="en-US" dirty="0"/>
          </a:p>
        </p:txBody>
      </p:sp>
      <p:sp>
        <p:nvSpPr>
          <p:cNvPr id="3" name="Content Placeholder 2"/>
          <p:cNvSpPr>
            <a:spLocks noGrp="1"/>
          </p:cNvSpPr>
          <p:nvPr>
            <p:ph idx="1"/>
          </p:nvPr>
        </p:nvSpPr>
        <p:spPr/>
        <p:txBody>
          <a:bodyPr/>
          <a:lstStyle/>
          <a:p>
            <a:r>
              <a:rPr lang="en-US" dirty="0" smtClean="0"/>
              <a:t>A </a:t>
            </a:r>
            <a:r>
              <a:rPr lang="en-US" b="1" dirty="0" smtClean="0"/>
              <a:t>Trackable</a:t>
            </a:r>
            <a:r>
              <a:rPr lang="en-US" dirty="0" smtClean="0"/>
              <a:t> is anything with a tracking number or other unique identifier that can be followed as the item travels from cache to cache.</a:t>
            </a:r>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69</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895600"/>
            <a:ext cx="4312908" cy="2847975"/>
          </a:xfrm>
          <a:prstGeom prst="rect">
            <a:avLst/>
          </a:prstGeom>
        </p:spPr>
      </p:pic>
    </p:spTree>
    <p:extLst>
      <p:ext uri="{BB962C8B-B14F-4D97-AF65-F5344CB8AC3E}">
        <p14:creationId xmlns:p14="http://schemas.microsoft.com/office/powerpoint/2010/main" val="69661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 Hazards</a:t>
            </a:r>
            <a:endParaRPr lang="en-US" dirty="0"/>
          </a:p>
        </p:txBody>
      </p:sp>
      <p:sp>
        <p:nvSpPr>
          <p:cNvPr id="3" name="Content Placeholder 2"/>
          <p:cNvSpPr>
            <a:spLocks noGrp="1"/>
          </p:cNvSpPr>
          <p:nvPr>
            <p:ph idx="1"/>
          </p:nvPr>
        </p:nvSpPr>
        <p:spPr/>
        <p:txBody>
          <a:bodyPr>
            <a:normAutofit/>
          </a:bodyPr>
          <a:lstStyle/>
          <a:p>
            <a:r>
              <a:rPr lang="en-US" dirty="0"/>
              <a:t>The most typical hazards you’ll encounter while </a:t>
            </a:r>
            <a:r>
              <a:rPr lang="en-US" dirty="0" smtClean="0"/>
              <a:t>geocaching </a:t>
            </a:r>
            <a:r>
              <a:rPr lang="en-US" dirty="0"/>
              <a:t>are:</a:t>
            </a:r>
          </a:p>
          <a:p>
            <a:pPr lvl="1"/>
            <a:r>
              <a:rPr lang="en-US" dirty="0" smtClean="0"/>
              <a:t>Unexpected </a:t>
            </a:r>
            <a:r>
              <a:rPr lang="en-US" dirty="0"/>
              <a:t>Weather Conditions</a:t>
            </a:r>
          </a:p>
          <a:p>
            <a:pPr lvl="1"/>
            <a:r>
              <a:rPr lang="en-US" dirty="0"/>
              <a:t>Insect Bites/Stings</a:t>
            </a:r>
          </a:p>
          <a:p>
            <a:pPr lvl="1"/>
            <a:r>
              <a:rPr lang="en-US" dirty="0"/>
              <a:t>Dangerous Wild Animals</a:t>
            </a:r>
          </a:p>
          <a:p>
            <a:pPr lvl="1"/>
            <a:r>
              <a:rPr lang="en-US" dirty="0"/>
              <a:t>Excessive </a:t>
            </a:r>
            <a:r>
              <a:rPr lang="en-US" dirty="0" smtClean="0"/>
              <a:t>Rain/Flooding</a:t>
            </a:r>
            <a:endParaRPr lang="en-US" dirty="0"/>
          </a:p>
          <a:p>
            <a:pPr lvl="1"/>
            <a:r>
              <a:rPr lang="en-US" dirty="0"/>
              <a:t>Heat-Related Injuries</a:t>
            </a:r>
          </a:p>
          <a:p>
            <a:r>
              <a:rPr lang="en-US" dirty="0" smtClean="0"/>
              <a:t>Many </a:t>
            </a:r>
            <a:r>
              <a:rPr lang="en-US" dirty="0"/>
              <a:t>of these issues can be prevented by being prepared in your packing and can be responded to by removing the affected person from the hazardous environment, then treating them accordingly. </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7</a:t>
            </a:fld>
            <a:endParaRPr lang="ru-RU" altLang="en-US"/>
          </a:p>
        </p:txBody>
      </p:sp>
      <p:pic>
        <p:nvPicPr>
          <p:cNvPr id="6" name="Picture 5"/>
          <p:cNvPicPr>
            <a:picLocks noChangeAspect="1"/>
          </p:cNvPicPr>
          <p:nvPr/>
        </p:nvPicPr>
        <p:blipFill>
          <a:blip r:embed="rId2"/>
          <a:stretch>
            <a:fillRect/>
          </a:stretch>
        </p:blipFill>
        <p:spPr>
          <a:xfrm>
            <a:off x="6477000" y="2057400"/>
            <a:ext cx="2485339" cy="1300661"/>
          </a:xfrm>
          <a:prstGeom prst="rect">
            <a:avLst/>
          </a:prstGeom>
        </p:spPr>
      </p:pic>
    </p:spTree>
    <p:extLst>
      <p:ext uri="{BB962C8B-B14F-4D97-AF65-F5344CB8AC3E}">
        <p14:creationId xmlns:p14="http://schemas.microsoft.com/office/powerpoint/2010/main" val="2961718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Clue and Spoiler</a:t>
            </a:r>
            <a:endParaRPr lang="en-US" dirty="0"/>
          </a:p>
        </p:txBody>
      </p:sp>
      <p:sp>
        <p:nvSpPr>
          <p:cNvPr id="3" name="Content Placeholder 2"/>
          <p:cNvSpPr>
            <a:spLocks noGrp="1"/>
          </p:cNvSpPr>
          <p:nvPr>
            <p:ph idx="1"/>
          </p:nvPr>
        </p:nvSpPr>
        <p:spPr/>
        <p:txBody>
          <a:bodyPr/>
          <a:lstStyle/>
          <a:p>
            <a:r>
              <a:rPr lang="en-US" b="1" dirty="0" smtClean="0"/>
              <a:t>Clues</a:t>
            </a:r>
            <a:r>
              <a:rPr lang="en-US" dirty="0" smtClean="0"/>
              <a:t> or hints give the person seeking the cache a little more information to help find it. </a:t>
            </a:r>
          </a:p>
          <a:p>
            <a:pPr lvl="1"/>
            <a:r>
              <a:rPr lang="en-US" sz="1600" dirty="0" smtClean="0"/>
              <a:t>The cache name, part of the description, or an official hint can all be clues.</a:t>
            </a:r>
          </a:p>
          <a:p>
            <a:pPr lvl="1"/>
            <a:r>
              <a:rPr lang="en-US" altLang="en-US" sz="1600" dirty="0" smtClean="0">
                <a:latin typeface="Arial" panose="020B0604020202020204" pitchFamily="34" charset="0"/>
              </a:rPr>
              <a:t>Examples:</a:t>
            </a:r>
          </a:p>
          <a:p>
            <a:pPr lvl="2"/>
            <a:r>
              <a:rPr lang="en-US" altLang="en-US" sz="1600" b="1" dirty="0" smtClean="0">
                <a:latin typeface="Arial" panose="020B0604020202020204" pitchFamily="34" charset="0"/>
              </a:rPr>
              <a:t>Tie </a:t>
            </a:r>
            <a:r>
              <a:rPr lang="en-US" altLang="en-US" sz="1600" b="1" dirty="0">
                <a:latin typeface="Arial" panose="020B0604020202020204" pitchFamily="34" charset="0"/>
              </a:rPr>
              <a:t>Your Shoe</a:t>
            </a:r>
            <a:r>
              <a:rPr lang="en-US" altLang="en-US" sz="1600" dirty="0">
                <a:latin typeface="Arial" panose="020B0604020202020204" pitchFamily="34" charset="0"/>
              </a:rPr>
              <a:t> = Bend down and look at a lower </a:t>
            </a:r>
            <a:r>
              <a:rPr lang="en-US" altLang="en-US" sz="1600" dirty="0" smtClean="0">
                <a:latin typeface="Arial" panose="020B0604020202020204" pitchFamily="34" charset="0"/>
              </a:rPr>
              <a:t>level</a:t>
            </a:r>
          </a:p>
          <a:p>
            <a:pPr lvl="2"/>
            <a:r>
              <a:rPr lang="en-US" altLang="en-US" sz="1600" b="1" dirty="0" smtClean="0">
                <a:latin typeface="Arial" panose="020B0604020202020204" pitchFamily="34" charset="0"/>
              </a:rPr>
              <a:t>Attractive</a:t>
            </a:r>
            <a:r>
              <a:rPr lang="en-US" altLang="en-US" sz="1600" dirty="0" smtClean="0">
                <a:latin typeface="Arial" panose="020B0604020202020204" pitchFamily="34" charset="0"/>
              </a:rPr>
              <a:t> </a:t>
            </a:r>
            <a:r>
              <a:rPr lang="en-US" altLang="en-US" sz="1600" dirty="0">
                <a:latin typeface="Arial" panose="020B0604020202020204" pitchFamily="34" charset="0"/>
              </a:rPr>
              <a:t>= Magnetic </a:t>
            </a:r>
            <a:r>
              <a:rPr lang="en-US" altLang="en-US" sz="1600" dirty="0" smtClean="0">
                <a:latin typeface="Arial" panose="020B0604020202020204" pitchFamily="34" charset="0"/>
              </a:rPr>
              <a:t>geocache</a:t>
            </a:r>
          </a:p>
          <a:p>
            <a:pPr lvl="2"/>
            <a:r>
              <a:rPr lang="en-US" altLang="en-US" sz="1600" b="1" dirty="0" smtClean="0">
                <a:latin typeface="Arial" panose="020B0604020202020204" pitchFamily="34" charset="0"/>
              </a:rPr>
              <a:t>Troll</a:t>
            </a:r>
            <a:r>
              <a:rPr lang="en-US" altLang="en-US" sz="1600" dirty="0" smtClean="0">
                <a:latin typeface="Arial" panose="020B0604020202020204" pitchFamily="34" charset="0"/>
              </a:rPr>
              <a:t> </a:t>
            </a:r>
            <a:r>
              <a:rPr lang="en-US" altLang="en-US" sz="1600" dirty="0">
                <a:latin typeface="Arial" panose="020B0604020202020204" pitchFamily="34" charset="0"/>
              </a:rPr>
              <a:t>= Under a bridge </a:t>
            </a:r>
          </a:p>
          <a:p>
            <a:r>
              <a:rPr lang="en-US" dirty="0" smtClean="0"/>
              <a:t>A </a:t>
            </a:r>
            <a:r>
              <a:rPr lang="en-US" b="1" dirty="0" smtClean="0"/>
              <a:t>Spoiler</a:t>
            </a:r>
            <a:r>
              <a:rPr lang="en-US" dirty="0" smtClean="0"/>
              <a:t> is information that gives away the location of the find.</a:t>
            </a:r>
            <a:endParaRPr lang="en-US" dirty="0"/>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70</a:t>
            </a:fld>
            <a:endParaRPr lang="ru-R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769" y="4528029"/>
            <a:ext cx="2590800" cy="1955321"/>
          </a:xfrm>
          <a:prstGeom prst="rect">
            <a:avLst/>
          </a:prstGeom>
        </p:spPr>
      </p:pic>
    </p:spTree>
    <p:extLst>
      <p:ext uri="{BB962C8B-B14F-4D97-AF65-F5344CB8AC3E}">
        <p14:creationId xmlns:p14="http://schemas.microsoft.com/office/powerpoint/2010/main" val="1160110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Muggled</a:t>
            </a:r>
            <a:endParaRPr lang="en-US" dirty="0"/>
          </a:p>
        </p:txBody>
      </p:sp>
      <p:sp>
        <p:nvSpPr>
          <p:cNvPr id="3" name="Content Placeholder 2"/>
          <p:cNvSpPr>
            <a:spLocks noGrp="1"/>
          </p:cNvSpPr>
          <p:nvPr>
            <p:ph idx="1"/>
          </p:nvPr>
        </p:nvSpPr>
        <p:spPr/>
        <p:txBody>
          <a:bodyPr/>
          <a:lstStyle/>
          <a:p>
            <a:r>
              <a:rPr lang="en-US" dirty="0" smtClean="0"/>
              <a:t>When someone has broken into a cache and ruined it, that is called “</a:t>
            </a:r>
            <a:r>
              <a:rPr lang="en-US" b="1" dirty="0" smtClean="0"/>
              <a:t>Being Muggled</a:t>
            </a:r>
            <a:r>
              <a:rPr lang="en-US" dirty="0" smtClean="0"/>
              <a:t>.”</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71</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667000"/>
            <a:ext cx="5105400" cy="2356993"/>
          </a:xfrm>
          <a:prstGeom prst="rect">
            <a:avLst/>
          </a:prstGeom>
        </p:spPr>
      </p:pic>
    </p:spTree>
    <p:extLst>
      <p:ext uri="{BB962C8B-B14F-4D97-AF65-F5344CB8AC3E}">
        <p14:creationId xmlns:p14="http://schemas.microsoft.com/office/powerpoint/2010/main" val="2168839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Bug and Watch List</a:t>
            </a:r>
            <a:endParaRPr lang="en-US" dirty="0"/>
          </a:p>
        </p:txBody>
      </p:sp>
      <p:sp>
        <p:nvSpPr>
          <p:cNvPr id="3" name="Content Placeholder 2"/>
          <p:cNvSpPr>
            <a:spLocks noGrp="1"/>
          </p:cNvSpPr>
          <p:nvPr>
            <p:ph idx="1"/>
          </p:nvPr>
        </p:nvSpPr>
        <p:spPr>
          <a:xfrm>
            <a:off x="1825625" y="3810000"/>
            <a:ext cx="7089775" cy="2911475"/>
          </a:xfrm>
        </p:spPr>
        <p:txBody>
          <a:bodyPr/>
          <a:lstStyle/>
          <a:p>
            <a:r>
              <a:rPr lang="en-US" dirty="0" smtClean="0"/>
              <a:t>A </a:t>
            </a:r>
            <a:r>
              <a:rPr lang="en-US" b="1" dirty="0" smtClean="0"/>
              <a:t>Travel Bug </a:t>
            </a:r>
            <a:r>
              <a:rPr lang="en-US" dirty="0" smtClean="0"/>
              <a:t>is an item that travels from cache location to cache location with a trackable number written on a metal tag so you can record on the Geocaching.com website where you picked it up and where you dropped it off. </a:t>
            </a:r>
          </a:p>
          <a:p>
            <a:r>
              <a:rPr lang="en-US" dirty="0" smtClean="0"/>
              <a:t>Travel Bugs often have a “mission” of getting to a certain location or state.</a:t>
            </a:r>
            <a:endParaRPr lang="en-US" dirty="0"/>
          </a:p>
          <a:p>
            <a:r>
              <a:rPr lang="en-US" dirty="0" smtClean="0"/>
              <a:t>A </a:t>
            </a:r>
            <a:r>
              <a:rPr lang="en-US" b="1" dirty="0" smtClean="0"/>
              <a:t>Watch List </a:t>
            </a:r>
            <a:r>
              <a:rPr lang="en-US" dirty="0" smtClean="0"/>
              <a:t>is a list of users who are watching a specific Travel Bug or cache.</a:t>
            </a:r>
            <a:endParaRPr lang="en-US" dirty="0"/>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72</a:t>
            </a:fld>
            <a:endParaRPr lang="ru-RU" altLang="en-US"/>
          </a:p>
        </p:txBody>
      </p:sp>
      <p:pic>
        <p:nvPicPr>
          <p:cNvPr id="8" name="Picture 7"/>
          <p:cNvPicPr>
            <a:picLocks noChangeAspect="1"/>
          </p:cNvPicPr>
          <p:nvPr/>
        </p:nvPicPr>
        <p:blipFill>
          <a:blip r:embed="rId2"/>
          <a:stretch>
            <a:fillRect/>
          </a:stretch>
        </p:blipFill>
        <p:spPr>
          <a:xfrm>
            <a:off x="3516239" y="1219200"/>
            <a:ext cx="3708545" cy="2590800"/>
          </a:xfrm>
          <a:prstGeom prst="rect">
            <a:avLst/>
          </a:prstGeom>
        </p:spPr>
      </p:pic>
    </p:spTree>
    <p:extLst>
      <p:ext uri="{BB962C8B-B14F-4D97-AF65-F5344CB8AC3E}">
        <p14:creationId xmlns:p14="http://schemas.microsoft.com/office/powerpoint/2010/main" val="1407083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a:t>
            </a:r>
            <a:endParaRPr lang="en-US" dirty="0"/>
          </a:p>
        </p:txBody>
      </p:sp>
      <p:sp>
        <p:nvSpPr>
          <p:cNvPr id="3" name="Content Placeholder 2"/>
          <p:cNvSpPr>
            <a:spLocks noGrp="1"/>
          </p:cNvSpPr>
          <p:nvPr>
            <p:ph idx="1"/>
          </p:nvPr>
        </p:nvSpPr>
        <p:spPr>
          <a:xfrm>
            <a:off x="1825625" y="2590800"/>
            <a:ext cx="6923088" cy="3535363"/>
          </a:xfrm>
        </p:spPr>
        <p:txBody>
          <a:bodyPr/>
          <a:lstStyle/>
          <a:p>
            <a:r>
              <a:rPr lang="en-US" dirty="0" smtClean="0"/>
              <a:t>If you want to remove your cache from the public listing (or if a reviewer does this for you for lack of maintenance), it is “</a:t>
            </a:r>
            <a:r>
              <a:rPr lang="en-US" b="1" dirty="0" smtClean="0"/>
              <a:t>Archived</a:t>
            </a:r>
            <a:r>
              <a:rPr lang="en-US" dirty="0" smtClean="0"/>
              <a:t>.”</a:t>
            </a:r>
          </a:p>
          <a:p>
            <a:r>
              <a:rPr lang="en-US" dirty="0" smtClean="0"/>
              <a:t>You can also temporarily disable a cache if you need to inactivate it for a short time.</a:t>
            </a:r>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73</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569" y="1295400"/>
            <a:ext cx="6553200" cy="1048779"/>
          </a:xfrm>
          <a:prstGeom prst="rect">
            <a:avLst/>
          </a:prstGeom>
        </p:spPr>
      </p:pic>
    </p:spTree>
    <p:extLst>
      <p:ext uri="{BB962C8B-B14F-4D97-AF65-F5344CB8AC3E}">
        <p14:creationId xmlns:p14="http://schemas.microsoft.com/office/powerpoint/2010/main" val="1105676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Reviewer</a:t>
            </a:r>
            <a:endParaRPr lang="en-US" dirty="0"/>
          </a:p>
        </p:txBody>
      </p:sp>
      <p:sp>
        <p:nvSpPr>
          <p:cNvPr id="3" name="Content Placeholder 2"/>
          <p:cNvSpPr>
            <a:spLocks noGrp="1"/>
          </p:cNvSpPr>
          <p:nvPr>
            <p:ph idx="1"/>
          </p:nvPr>
        </p:nvSpPr>
        <p:spPr>
          <a:xfrm>
            <a:off x="1825625" y="1600200"/>
            <a:ext cx="3889375" cy="4525963"/>
          </a:xfrm>
        </p:spPr>
        <p:txBody>
          <a:bodyPr/>
          <a:lstStyle/>
          <a:p>
            <a:r>
              <a:rPr lang="en-US" b="1" dirty="0" smtClean="0"/>
              <a:t>Reviewers</a:t>
            </a:r>
            <a:r>
              <a:rPr lang="en-US" dirty="0" smtClean="0"/>
              <a:t> are volunteers from all over the world check new listings for various issues (making sure the cache follows the guidelines) and then publish the cache listings on Geocaching.com.</a:t>
            </a:r>
            <a:endParaRPr lang="en-US" dirty="0"/>
          </a:p>
        </p:txBody>
      </p:sp>
      <p:sp>
        <p:nvSpPr>
          <p:cNvPr id="5" name="Slide Number Placeholder 4"/>
          <p:cNvSpPr>
            <a:spLocks noGrp="1"/>
          </p:cNvSpPr>
          <p:nvPr>
            <p:ph type="sldNum" sz="quarter" idx="12"/>
          </p:nvPr>
        </p:nvSpPr>
        <p:spPr/>
        <p:txBody>
          <a:bodyPr/>
          <a:lstStyle/>
          <a:p>
            <a:fld id="{53C3D850-ADB3-4568-800E-3A1BDD06611D}" type="slidenum">
              <a:rPr lang="ru-RU" altLang="en-US" smtClean="0"/>
              <a:pPr/>
              <a:t>74</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2581275" cy="4029075"/>
          </a:xfrm>
          <a:prstGeom prst="rect">
            <a:avLst/>
          </a:prstGeom>
        </p:spPr>
      </p:pic>
    </p:spTree>
    <p:extLst>
      <p:ext uri="{BB962C8B-B14F-4D97-AF65-F5344CB8AC3E}">
        <p14:creationId xmlns:p14="http://schemas.microsoft.com/office/powerpoint/2010/main" val="23274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3" name="Content Placeholder 2"/>
          <p:cNvSpPr>
            <a:spLocks noGrp="1"/>
          </p:cNvSpPr>
          <p:nvPr>
            <p:ph idx="1"/>
          </p:nvPr>
        </p:nvSpPr>
        <p:spPr>
          <a:xfrm>
            <a:off x="1825625" y="1219200"/>
            <a:ext cx="6923088" cy="5334000"/>
          </a:xfrm>
        </p:spPr>
        <p:txBody>
          <a:bodyPr/>
          <a:lstStyle/>
          <a:p>
            <a:r>
              <a:rPr lang="en-US" b="1" dirty="0" smtClean="0"/>
              <a:t>CITO</a:t>
            </a:r>
            <a:r>
              <a:rPr lang="en-US" dirty="0" smtClean="0"/>
              <a:t> – Cache In Trash Out. In this geocaching event, people do cleanup for parks or the community.</a:t>
            </a:r>
          </a:p>
          <a:p>
            <a:r>
              <a:rPr lang="en-US" b="1" dirty="0" smtClean="0"/>
              <a:t>DNF</a:t>
            </a:r>
            <a:r>
              <a:rPr lang="en-US" dirty="0" smtClean="0"/>
              <a:t> – Did Not Find. Geocachers use this acronym to state that they did not find a cache. If you get several DNF responses for a cache you set up, it’s time to check on it!</a:t>
            </a:r>
          </a:p>
          <a:p>
            <a:r>
              <a:rPr lang="en-US" b="1" dirty="0" smtClean="0"/>
              <a:t>FTF</a:t>
            </a:r>
            <a:r>
              <a:rPr lang="en-US" dirty="0" smtClean="0"/>
              <a:t> – First To Find. This acronym is used when logging cache finds to denote being the first to find a new geocache.</a:t>
            </a:r>
          </a:p>
          <a:p>
            <a:r>
              <a:rPr lang="en-US" b="1" dirty="0" smtClean="0"/>
              <a:t>GC</a:t>
            </a:r>
            <a:r>
              <a:rPr lang="en-US" dirty="0" smtClean="0"/>
              <a:t> – Geocache Code. Each code assigned to public geocache listings is unique.</a:t>
            </a:r>
          </a:p>
          <a:p>
            <a:r>
              <a:rPr lang="en-US" dirty="0" smtClean="0"/>
              <a:t>Other common acronyms often written in logs:</a:t>
            </a:r>
          </a:p>
          <a:p>
            <a:pPr lvl="1"/>
            <a:r>
              <a:rPr lang="en-US" sz="1600" b="1" dirty="0" smtClean="0"/>
              <a:t>TFTC</a:t>
            </a:r>
            <a:r>
              <a:rPr lang="en-US" sz="1600" dirty="0" smtClean="0"/>
              <a:t> – Thanks For The Cache</a:t>
            </a:r>
          </a:p>
          <a:p>
            <a:pPr lvl="1"/>
            <a:r>
              <a:rPr lang="en-US" sz="1600" b="1" dirty="0" smtClean="0"/>
              <a:t>TFTH</a:t>
            </a:r>
            <a:r>
              <a:rPr lang="en-US" sz="1600" dirty="0" smtClean="0"/>
              <a:t> – Thanks For The Hide</a:t>
            </a:r>
          </a:p>
          <a:p>
            <a:pPr lvl="1"/>
            <a:r>
              <a:rPr lang="en-US" sz="1600" b="1" dirty="0" smtClean="0"/>
              <a:t>TNLN</a:t>
            </a:r>
            <a:r>
              <a:rPr lang="en-US" sz="1600" dirty="0" smtClean="0"/>
              <a:t> – Took Nothing Left Nothing</a:t>
            </a:r>
          </a:p>
          <a:p>
            <a:pPr lvl="1"/>
            <a:r>
              <a:rPr lang="en-US" sz="1600" b="1" dirty="0" smtClean="0"/>
              <a:t>TNSL</a:t>
            </a:r>
            <a:r>
              <a:rPr lang="en-US" sz="1600" dirty="0" smtClean="0"/>
              <a:t> – Took Nothing Signed Log</a:t>
            </a:r>
          </a:p>
          <a:p>
            <a:endParaRPr lang="en-US" dirty="0"/>
          </a:p>
        </p:txBody>
      </p:sp>
      <p:sp>
        <p:nvSpPr>
          <p:cNvPr id="6" name="Slide Number Placeholder 5"/>
          <p:cNvSpPr>
            <a:spLocks noGrp="1"/>
          </p:cNvSpPr>
          <p:nvPr>
            <p:ph type="sldNum" sz="quarter" idx="12"/>
          </p:nvPr>
        </p:nvSpPr>
        <p:spPr/>
        <p:txBody>
          <a:bodyPr/>
          <a:lstStyle/>
          <a:p>
            <a:fld id="{53C3D850-ADB3-4568-800E-3A1BDD06611D}" type="slidenum">
              <a:rPr lang="ru-RU" altLang="en-US" smtClean="0"/>
              <a:pPr/>
              <a:t>75</a:t>
            </a:fld>
            <a:endParaRPr lang="ru-RU" altLang="en-US"/>
          </a:p>
        </p:txBody>
      </p:sp>
    </p:spTree>
    <p:extLst>
      <p:ext uri="{BB962C8B-B14F-4D97-AF65-F5344CB8AC3E}">
        <p14:creationId xmlns:p14="http://schemas.microsoft.com/office/powerpoint/2010/main" val="1791763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Caches</a:t>
            </a:r>
            <a:endParaRPr lang="en-US" dirty="0"/>
          </a:p>
        </p:txBody>
      </p:sp>
      <p:sp>
        <p:nvSpPr>
          <p:cNvPr id="3" name="Content Placeholder 2"/>
          <p:cNvSpPr>
            <a:spLocks noGrp="1"/>
          </p:cNvSpPr>
          <p:nvPr>
            <p:ph idx="1"/>
          </p:nvPr>
        </p:nvSpPr>
        <p:spPr/>
        <p:txBody>
          <a:bodyPr/>
          <a:lstStyle/>
          <a:p>
            <a:r>
              <a:rPr lang="en-US" b="1" dirty="0" smtClean="0"/>
              <a:t>Traditional Cache </a:t>
            </a:r>
            <a:r>
              <a:rPr lang="en-US" dirty="0" smtClean="0"/>
              <a:t>– An ordinary hide with a single cache found at the given coordinates.</a:t>
            </a:r>
          </a:p>
          <a:p>
            <a:r>
              <a:rPr lang="en-US" b="1" dirty="0" smtClean="0"/>
              <a:t>Multi Cache </a:t>
            </a:r>
            <a:r>
              <a:rPr lang="en-US" dirty="0" smtClean="0"/>
              <a:t>– This type of cache has more than one part. You may find the coordinates of the second cache in the first, and so on.</a:t>
            </a:r>
          </a:p>
          <a:p>
            <a:r>
              <a:rPr lang="en-US" b="1" dirty="0" smtClean="0"/>
              <a:t>Mystery or Puzzle Cache </a:t>
            </a:r>
            <a:r>
              <a:rPr lang="en-US" dirty="0" smtClean="0"/>
              <a:t>– The actual cache is not at the coordinates that are listed on the website. Instead, there is a puzzle that must be solve to lead to the actual site.</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76</a:t>
            </a:fld>
            <a:endParaRPr lang="ru-RU"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4343400"/>
            <a:ext cx="2298826" cy="2298826"/>
          </a:xfrm>
          <a:prstGeom prst="rect">
            <a:avLst/>
          </a:prstGeom>
        </p:spPr>
      </p:pic>
    </p:spTree>
    <p:extLst>
      <p:ext uri="{BB962C8B-B14F-4D97-AF65-F5344CB8AC3E}">
        <p14:creationId xmlns:p14="http://schemas.microsoft.com/office/powerpoint/2010/main" val="2690380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Caches</a:t>
            </a:r>
            <a:endParaRPr lang="en-US" dirty="0"/>
          </a:p>
        </p:txBody>
      </p:sp>
      <p:sp>
        <p:nvSpPr>
          <p:cNvPr id="3" name="Content Placeholder 2"/>
          <p:cNvSpPr>
            <a:spLocks noGrp="1"/>
          </p:cNvSpPr>
          <p:nvPr>
            <p:ph idx="1"/>
          </p:nvPr>
        </p:nvSpPr>
        <p:spPr>
          <a:xfrm>
            <a:off x="1825625" y="4328582"/>
            <a:ext cx="6923088" cy="2224617"/>
          </a:xfrm>
        </p:spPr>
        <p:txBody>
          <a:bodyPr/>
          <a:lstStyle/>
          <a:p>
            <a:r>
              <a:rPr lang="en-US" b="1" dirty="0" smtClean="0"/>
              <a:t>Letterboxing </a:t>
            </a:r>
            <a:r>
              <a:rPr lang="en-US" dirty="0" smtClean="0"/>
              <a:t>(</a:t>
            </a:r>
            <a:r>
              <a:rPr lang="en-US" dirty="0" smtClean="0">
                <a:hlinkClick r:id="rId2"/>
              </a:rPr>
              <a:t>www.letterboxing.org</a:t>
            </a:r>
            <a:r>
              <a:rPr lang="en-US" dirty="0" smtClean="0"/>
              <a:t>) – A form of treasure hunting that uses clues to direct the seekers to a hidden container. Each container has a unique stamp that you use to mark your logbook and you leave your own unique stamp in the letterbox logbook.</a:t>
            </a:r>
            <a:r>
              <a:rPr lang="en-US" dirty="0"/>
              <a:t> </a:t>
            </a:r>
            <a:r>
              <a:rPr lang="en-US" dirty="0" smtClean="0"/>
              <a:t>Do not take the stamp from the letterbox.</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77</a:t>
            </a:fld>
            <a:endParaRPr lang="ru-RU"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444" y="1232276"/>
            <a:ext cx="5505450" cy="3058583"/>
          </a:xfrm>
          <a:prstGeom prst="rect">
            <a:avLst/>
          </a:prstGeom>
        </p:spPr>
      </p:pic>
    </p:spTree>
    <p:extLst>
      <p:ext uri="{BB962C8B-B14F-4D97-AF65-F5344CB8AC3E}">
        <p14:creationId xmlns:p14="http://schemas.microsoft.com/office/powerpoint/2010/main" val="271090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4</a:t>
            </a:r>
          </a:p>
        </p:txBody>
      </p:sp>
      <p:sp>
        <p:nvSpPr>
          <p:cNvPr id="3" name="Content Placeholder 2"/>
          <p:cNvSpPr>
            <a:spLocks noGrp="1"/>
          </p:cNvSpPr>
          <p:nvPr>
            <p:ph idx="1"/>
          </p:nvPr>
        </p:nvSpPr>
        <p:spPr/>
        <p:txBody>
          <a:bodyPr/>
          <a:lstStyle/>
          <a:p>
            <a:pPr marL="0" indent="0">
              <a:buNone/>
            </a:pPr>
            <a:r>
              <a:rPr lang="en-US" sz="1600" dirty="0" smtClean="0"/>
              <a:t>Explain how the Global Positioning System (GPS) works. Then, using Scouting's teaching EDGE, demonstrate the use of a GPS unit to your counselor. Include marking and editing a waypoint, changing field functions, and changing the coordinate system in the unit.</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78</a:t>
            </a:fld>
            <a:endParaRPr lang="ru-RU" altLang="en-US"/>
          </a:p>
        </p:txBody>
      </p:sp>
    </p:spTree>
    <p:extLst>
      <p:ext uri="{BB962C8B-B14F-4D97-AF65-F5344CB8AC3E}">
        <p14:creationId xmlns:p14="http://schemas.microsoft.com/office/powerpoint/2010/main" val="41119459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GPS System Work?</a:t>
            </a:r>
            <a:endParaRPr lang="en-US" dirty="0"/>
          </a:p>
        </p:txBody>
      </p:sp>
      <p:sp>
        <p:nvSpPr>
          <p:cNvPr id="3" name="Content Placeholder 2"/>
          <p:cNvSpPr>
            <a:spLocks noGrp="1"/>
          </p:cNvSpPr>
          <p:nvPr>
            <p:ph idx="1"/>
          </p:nvPr>
        </p:nvSpPr>
        <p:spPr>
          <a:xfrm>
            <a:off x="1825625" y="1295400"/>
            <a:ext cx="6923088" cy="4830763"/>
          </a:xfrm>
        </p:spPr>
        <p:txBody>
          <a:bodyPr/>
          <a:lstStyle/>
          <a:p>
            <a:r>
              <a:rPr lang="en-US" dirty="0" smtClean="0"/>
              <a:t>A GPS receiver calculates its position by carefully timing the signals sent by the 31 orbiting GPS satellites.</a:t>
            </a:r>
          </a:p>
          <a:p>
            <a:r>
              <a:rPr lang="en-US" dirty="0" smtClean="0"/>
              <a:t>Each satellite continually transmits data that indicates its location and the current time.</a:t>
            </a:r>
          </a:p>
          <a:p>
            <a:r>
              <a:rPr lang="en-US" dirty="0" smtClean="0"/>
              <a:t>All GPS satellites transmit signals at the same instant, but the signals arrive at a GPS receiver at slightly different times.</a:t>
            </a:r>
          </a:p>
          <a:p>
            <a:pPr lvl="1"/>
            <a:r>
              <a:rPr lang="en-US" sz="1600" dirty="0" smtClean="0"/>
              <a:t>The farther the receiver is from a satellite, the longer the signal takes to reach the receiver.</a:t>
            </a:r>
          </a:p>
          <a:p>
            <a:pPr lvl="1"/>
            <a:r>
              <a:rPr lang="en-US" sz="1600" dirty="0" smtClean="0"/>
              <a:t>The receiver uses the arrival time of each signal to measure the distance to each satellite. </a:t>
            </a:r>
            <a:endParaRPr lang="en-US" sz="1600" dirty="0"/>
          </a:p>
          <a:p>
            <a:r>
              <a:rPr lang="en-US" dirty="0" smtClean="0"/>
              <a:t>Once the receiver has detected signals from a minimum of 4 satellites, the GPS unit can calculate the receiver’s location and altitude. </a:t>
            </a:r>
          </a:p>
          <a:p>
            <a:r>
              <a:rPr lang="en-US" dirty="0" smtClean="0"/>
              <a:t>The more satellites the receiver tracks and acquires, the better the accuracy.</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79</a:t>
            </a:fld>
            <a:endParaRPr lang="ru-RU" altLang="en-US"/>
          </a:p>
        </p:txBody>
      </p:sp>
    </p:spTree>
    <p:extLst>
      <p:ext uri="{BB962C8B-B14F-4D97-AF65-F5344CB8AC3E}">
        <p14:creationId xmlns:p14="http://schemas.microsoft.com/office/powerpoint/2010/main" val="3919848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Geocaching and the Internet</a:t>
            </a:r>
            <a:endParaRPr lang="en-US" dirty="0"/>
          </a:p>
        </p:txBody>
      </p:sp>
      <p:sp>
        <p:nvSpPr>
          <p:cNvPr id="3" name="Content Placeholder 2"/>
          <p:cNvSpPr>
            <a:spLocks noGrp="1"/>
          </p:cNvSpPr>
          <p:nvPr>
            <p:ph idx="1"/>
          </p:nvPr>
        </p:nvSpPr>
        <p:spPr>
          <a:xfrm>
            <a:off x="1835150" y="1710193"/>
            <a:ext cx="6923088" cy="4572000"/>
          </a:xfrm>
        </p:spPr>
        <p:txBody>
          <a:bodyPr/>
          <a:lstStyle/>
          <a:p>
            <a:pPr marL="0" indent="0">
              <a:buNone/>
            </a:pPr>
            <a:r>
              <a:rPr lang="en-US" dirty="0" smtClean="0"/>
              <a:t>Several websites offer information about geocaching. Just remember that no one controls the information put on the web. What you see posted may be incorrect or misleading. Always consider the source of the information to help you evaluate how accurate it might be.</a:t>
            </a:r>
          </a:p>
          <a:p>
            <a:pPr marL="0" indent="0">
              <a:buNone/>
            </a:pPr>
            <a:r>
              <a:rPr lang="en-US" b="1" dirty="0" smtClean="0"/>
              <a:t>Basic Internet Safety:</a:t>
            </a:r>
          </a:p>
          <a:p>
            <a:pPr marL="457200" indent="-457200">
              <a:buFont typeface="+mj-lt"/>
              <a:buAutoNum type="arabicPeriod"/>
            </a:pPr>
            <a:r>
              <a:rPr lang="en-US" sz="1600" dirty="0" smtClean="0"/>
              <a:t>Follow your family’s rules for going online. Obey time limits and do not visit areas that are off-limits.</a:t>
            </a:r>
          </a:p>
          <a:p>
            <a:pPr marL="457200" indent="-457200">
              <a:buFont typeface="+mj-lt"/>
              <a:buAutoNum type="arabicPeriod"/>
            </a:pPr>
            <a:r>
              <a:rPr lang="en-US" sz="1600" dirty="0" smtClean="0"/>
              <a:t>Protect your privacy. Never exchange e-mails, give out personal information, or send your picture without your parent’s permission</a:t>
            </a:r>
          </a:p>
          <a:p>
            <a:pPr marL="457200" indent="-457200">
              <a:buFont typeface="+mj-lt"/>
              <a:buAutoNum type="arabicPeriod"/>
            </a:pPr>
            <a:r>
              <a:rPr lang="en-US" sz="1600" dirty="0" smtClean="0"/>
              <a:t>Do not open e-mails or files your receive from people you don’t know or trust. Delete suspicious items.</a:t>
            </a:r>
          </a:p>
          <a:p>
            <a:pPr marL="457200" indent="-457200">
              <a:buFont typeface="+mj-lt"/>
              <a:buAutoNum type="arabicPeriod"/>
            </a:pPr>
            <a:r>
              <a:rPr lang="en-US" sz="1600" dirty="0" smtClean="0"/>
              <a:t>If you receive or discover any information that makes you uncomfortable, leave it and tell your parents. Do not respond to any message that is disturbing or hurtful.</a:t>
            </a:r>
          </a:p>
          <a:p>
            <a:pPr marL="457200" indent="-457200">
              <a:buFont typeface="+mj-lt"/>
              <a:buAutoNum type="arabicPeriod"/>
            </a:pP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a:t>
            </a:fld>
            <a:endParaRPr lang="ru-RU" altLang="en-US"/>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200" y="55672"/>
            <a:ext cx="1676400" cy="1676400"/>
          </a:xfrm>
          <a:prstGeom prst="rect">
            <a:avLst/>
          </a:prstGeom>
        </p:spPr>
      </p:pic>
    </p:spTree>
    <p:extLst>
      <p:ext uri="{BB962C8B-B14F-4D97-AF65-F5344CB8AC3E}">
        <p14:creationId xmlns:p14="http://schemas.microsoft.com/office/powerpoint/2010/main" val="2500887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C3D850-ADB3-4568-800E-3A1BDD06611D}" type="slidenum">
              <a:rPr lang="ru-RU" altLang="en-US" smtClean="0"/>
              <a:pPr/>
              <a:t>80</a:t>
            </a:fld>
            <a:endParaRPr lang="ru-RU" alt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953" t="3332" r="4065" b="4445"/>
          <a:stretch/>
        </p:blipFill>
        <p:spPr>
          <a:xfrm>
            <a:off x="2514600" y="-16565"/>
            <a:ext cx="5715000" cy="6874565"/>
          </a:xfrm>
          <a:prstGeom prst="rect">
            <a:avLst/>
          </a:prstGeom>
        </p:spPr>
      </p:pic>
    </p:spTree>
    <p:extLst>
      <p:ext uri="{BB962C8B-B14F-4D97-AF65-F5344CB8AC3E}">
        <p14:creationId xmlns:p14="http://schemas.microsoft.com/office/powerpoint/2010/main" val="33520116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Signal Obstruction</a:t>
            </a:r>
            <a:endParaRPr lang="en-US" dirty="0"/>
          </a:p>
        </p:txBody>
      </p:sp>
      <p:sp>
        <p:nvSpPr>
          <p:cNvPr id="3" name="Content Placeholder 2"/>
          <p:cNvSpPr>
            <a:spLocks noGrp="1"/>
          </p:cNvSpPr>
          <p:nvPr>
            <p:ph idx="1"/>
          </p:nvPr>
        </p:nvSpPr>
        <p:spPr>
          <a:xfrm>
            <a:off x="1825625" y="1295400"/>
            <a:ext cx="3736975" cy="5562600"/>
          </a:xfrm>
        </p:spPr>
        <p:txBody>
          <a:bodyPr/>
          <a:lstStyle/>
          <a:p>
            <a:r>
              <a:rPr lang="en-US" dirty="0" smtClean="0"/>
              <a:t>Tall buildings</a:t>
            </a:r>
            <a:r>
              <a:rPr lang="en-US" dirty="0"/>
              <a:t>, trees, tunnels, </a:t>
            </a:r>
            <a:r>
              <a:rPr lang="en-US" dirty="0" smtClean="0"/>
              <a:t>canyons, mountains</a:t>
            </a:r>
            <a:r>
              <a:rPr lang="en-US" dirty="0"/>
              <a:t>, clothing, and the human body can interrupt satellite signals, slowing them down and reducing your device's accuracy. </a:t>
            </a:r>
            <a:endParaRPr lang="en-US" dirty="0" smtClean="0"/>
          </a:p>
          <a:p>
            <a:r>
              <a:rPr lang="en-US" dirty="0" smtClean="0"/>
              <a:t>Clouds </a:t>
            </a:r>
            <a:r>
              <a:rPr lang="en-US" dirty="0"/>
              <a:t>and weather, however, shouldn't affect reception.</a:t>
            </a:r>
            <a:endParaRPr lang="en-US" dirty="0" smtClean="0"/>
          </a:p>
          <a:p>
            <a:r>
              <a:rPr lang="en-US" dirty="0" smtClean="0"/>
              <a:t>When </a:t>
            </a:r>
            <a:r>
              <a:rPr lang="en-US" dirty="0"/>
              <a:t>possible, put a GPS receiver in a place where it has a clear and unobstructed view of a large portion of the sky</a:t>
            </a:r>
            <a:r>
              <a:rPr lang="en-US" dirty="0" smtClean="0"/>
              <a:t>.</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81</a:t>
            </a:fld>
            <a:endParaRPr lang="ru-R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403303"/>
            <a:ext cx="3221014" cy="3810000"/>
          </a:xfrm>
          <a:prstGeom prst="rect">
            <a:avLst/>
          </a:prstGeom>
        </p:spPr>
      </p:pic>
    </p:spTree>
    <p:extLst>
      <p:ext uri="{BB962C8B-B14F-4D97-AF65-F5344CB8AC3E}">
        <p14:creationId xmlns:p14="http://schemas.microsoft.com/office/powerpoint/2010/main" val="375170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Accuracy</a:t>
            </a:r>
            <a:endParaRPr lang="en-US" dirty="0"/>
          </a:p>
        </p:txBody>
      </p:sp>
      <p:sp>
        <p:nvSpPr>
          <p:cNvPr id="3" name="Content Placeholder 2"/>
          <p:cNvSpPr>
            <a:spLocks noGrp="1"/>
          </p:cNvSpPr>
          <p:nvPr>
            <p:ph idx="1"/>
          </p:nvPr>
        </p:nvSpPr>
        <p:spPr>
          <a:xfrm>
            <a:off x="1825625" y="1600200"/>
            <a:ext cx="3660775" cy="4953000"/>
          </a:xfrm>
        </p:spPr>
        <p:txBody>
          <a:bodyPr/>
          <a:lstStyle/>
          <a:p>
            <a:r>
              <a:rPr lang="en-US" dirty="0"/>
              <a:t>A common error for beginning geocachers is to try to get the number in the GPS “distance” field to go to zero.</a:t>
            </a:r>
          </a:p>
          <a:p>
            <a:r>
              <a:rPr lang="en-US" dirty="0" smtClean="0"/>
              <a:t>Most </a:t>
            </a:r>
            <a:r>
              <a:rPr lang="en-US" dirty="0"/>
              <a:t>modern GPS units </a:t>
            </a:r>
            <a:r>
              <a:rPr lang="en-US" dirty="0" smtClean="0"/>
              <a:t>can be </a:t>
            </a:r>
            <a:r>
              <a:rPr lang="en-US" dirty="0"/>
              <a:t>accurate to </a:t>
            </a:r>
            <a:r>
              <a:rPr lang="en-US" dirty="0" smtClean="0"/>
              <a:t>3-meters (10 feet) </a:t>
            </a:r>
            <a:r>
              <a:rPr lang="en-US" dirty="0"/>
              <a:t>or </a:t>
            </a:r>
            <a:r>
              <a:rPr lang="en-US" dirty="0" smtClean="0"/>
              <a:t>less. </a:t>
            </a:r>
          </a:p>
          <a:p>
            <a:r>
              <a:rPr lang="en-US" dirty="0" smtClean="0"/>
              <a:t>Modern </a:t>
            </a:r>
            <a:r>
              <a:rPr lang="en-US" dirty="0"/>
              <a:t>smartphones, in contrast, offer GPS accuracy of around </a:t>
            </a:r>
            <a:r>
              <a:rPr lang="en-US" dirty="0" smtClean="0"/>
              <a:t>4.9 meters </a:t>
            </a:r>
            <a:r>
              <a:rPr lang="en-US" dirty="0"/>
              <a:t>(16 feet) </a:t>
            </a:r>
            <a:r>
              <a:rPr lang="en-US" dirty="0" smtClean="0"/>
              <a:t>. </a:t>
            </a:r>
          </a:p>
          <a:p>
            <a:r>
              <a:rPr lang="en-US" dirty="0" smtClean="0"/>
              <a:t>Searching for “ground zero” or the exact final spot is required in most cases.</a:t>
            </a:r>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82</a:t>
            </a:fld>
            <a:endParaRPr lang="ru-R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567004"/>
            <a:ext cx="3390900" cy="2260600"/>
          </a:xfrm>
          <a:prstGeom prst="rect">
            <a:avLst/>
          </a:prstGeom>
        </p:spPr>
      </p:pic>
    </p:spTree>
    <p:extLst>
      <p:ext uri="{BB962C8B-B14F-4D97-AF65-F5344CB8AC3E}">
        <p14:creationId xmlns:p14="http://schemas.microsoft.com/office/powerpoint/2010/main" val="2620510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 GPS Receiver</a:t>
            </a:r>
            <a:endParaRPr lang="en-US" dirty="0"/>
          </a:p>
        </p:txBody>
      </p:sp>
      <p:sp>
        <p:nvSpPr>
          <p:cNvPr id="3" name="Content Placeholder 2"/>
          <p:cNvSpPr>
            <a:spLocks noGrp="1"/>
          </p:cNvSpPr>
          <p:nvPr>
            <p:ph idx="1"/>
          </p:nvPr>
        </p:nvSpPr>
        <p:spPr/>
        <p:txBody>
          <a:bodyPr/>
          <a:lstStyle/>
          <a:p>
            <a:r>
              <a:rPr lang="en-US" dirty="0" smtClean="0"/>
              <a:t>To list all the functions of every GPS receiver on the market would be difficult.</a:t>
            </a:r>
          </a:p>
          <a:p>
            <a:r>
              <a:rPr lang="en-US" dirty="0" smtClean="0"/>
              <a:t>This overview covers the basic functions of generic GPS receivers.</a:t>
            </a:r>
          </a:p>
          <a:p>
            <a:r>
              <a:rPr lang="en-US" dirty="0" smtClean="0"/>
              <a:t>Each GPS unit comes with it own detailed instructions to help you.</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83</a:t>
            </a:fld>
            <a:endParaRPr lang="ru-RU" alt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2222"/>
          <a:stretch/>
        </p:blipFill>
        <p:spPr>
          <a:xfrm>
            <a:off x="1868346" y="3673360"/>
            <a:ext cx="6934200" cy="2643664"/>
          </a:xfrm>
          <a:prstGeom prst="rect">
            <a:avLst/>
          </a:prstGeom>
        </p:spPr>
      </p:pic>
    </p:spTree>
    <p:extLst>
      <p:ext uri="{BB962C8B-B14F-4D97-AF65-F5344CB8AC3E}">
        <p14:creationId xmlns:p14="http://schemas.microsoft.com/office/powerpoint/2010/main" val="2989163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Functions of a GPS Receiver</a:t>
            </a:r>
            <a:endParaRPr lang="en-US" dirty="0"/>
          </a:p>
        </p:txBody>
      </p:sp>
      <p:sp>
        <p:nvSpPr>
          <p:cNvPr id="3" name="Content Placeholder 2"/>
          <p:cNvSpPr>
            <a:spLocks noGrp="1"/>
          </p:cNvSpPr>
          <p:nvPr>
            <p:ph idx="1"/>
          </p:nvPr>
        </p:nvSpPr>
        <p:spPr>
          <a:xfrm>
            <a:off x="1825625" y="1600200"/>
            <a:ext cx="4270375" cy="4724400"/>
          </a:xfrm>
        </p:spPr>
        <p:txBody>
          <a:bodyPr/>
          <a:lstStyle/>
          <a:p>
            <a:r>
              <a:rPr lang="en-US" dirty="0" smtClean="0"/>
              <a:t>Basic geocaching will require you to be able to switch between different function screens, to enter coordinates, to mark a waypoint, and to know how to use the compass screen and its data fields.</a:t>
            </a:r>
          </a:p>
          <a:p>
            <a:r>
              <a:rPr lang="en-US" dirty="0" smtClean="0"/>
              <a:t>Locate the device’s on/off button.</a:t>
            </a:r>
          </a:p>
          <a:p>
            <a:r>
              <a:rPr lang="en-US" dirty="0" smtClean="0"/>
              <a:t>Next learn where the battery-level indicator is and how to recharge or change the batteries.</a:t>
            </a:r>
          </a:p>
          <a:p>
            <a:pPr lvl="1"/>
            <a:r>
              <a:rPr lang="en-US" sz="1600" dirty="0" smtClean="0"/>
              <a:t>Always carry an extra set of fresh batteries, just in case.</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84</a:t>
            </a:fld>
            <a:endParaRPr lang="ru-RU"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5655" y="1219200"/>
            <a:ext cx="2220278" cy="4800600"/>
          </a:xfrm>
          <a:prstGeom prst="rect">
            <a:avLst/>
          </a:prstGeom>
        </p:spPr>
      </p:pic>
      <p:sp>
        <p:nvSpPr>
          <p:cNvPr id="7" name="Oval 6"/>
          <p:cNvSpPr/>
          <p:nvPr/>
        </p:nvSpPr>
        <p:spPr bwMode="auto">
          <a:xfrm>
            <a:off x="7119376" y="3352800"/>
            <a:ext cx="5334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Bebas" pitchFamily="2" charset="0"/>
              <a:ea typeface="굴림" charset="-127"/>
            </a:endParaRPr>
          </a:p>
        </p:txBody>
      </p:sp>
      <p:cxnSp>
        <p:nvCxnSpPr>
          <p:cNvPr id="9" name="Straight Arrow Connector 8"/>
          <p:cNvCxnSpPr/>
          <p:nvPr/>
        </p:nvCxnSpPr>
        <p:spPr bwMode="auto">
          <a:xfrm flipV="1">
            <a:off x="5638800" y="3733800"/>
            <a:ext cx="1480576" cy="60960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63995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Functions of a GPS Receiver</a:t>
            </a:r>
          </a:p>
        </p:txBody>
      </p:sp>
      <p:sp>
        <p:nvSpPr>
          <p:cNvPr id="3" name="Content Placeholder 2"/>
          <p:cNvSpPr>
            <a:spLocks noGrp="1"/>
          </p:cNvSpPr>
          <p:nvPr>
            <p:ph idx="1"/>
          </p:nvPr>
        </p:nvSpPr>
        <p:spPr>
          <a:xfrm>
            <a:off x="1825625" y="1371600"/>
            <a:ext cx="5032375" cy="5181600"/>
          </a:xfrm>
        </p:spPr>
        <p:txBody>
          <a:bodyPr/>
          <a:lstStyle/>
          <a:p>
            <a:r>
              <a:rPr lang="en-US" b="1" i="1" dirty="0" smtClean="0"/>
              <a:t>NAV</a:t>
            </a:r>
            <a:r>
              <a:rPr lang="en-US" dirty="0" smtClean="0"/>
              <a:t> (navigation) or </a:t>
            </a:r>
            <a:r>
              <a:rPr lang="en-US" b="1" i="1" dirty="0" smtClean="0"/>
              <a:t>PAGE</a:t>
            </a:r>
            <a:r>
              <a:rPr lang="en-US" dirty="0" smtClean="0"/>
              <a:t> Button </a:t>
            </a:r>
          </a:p>
          <a:p>
            <a:pPr lvl="1"/>
            <a:r>
              <a:rPr lang="en-US" sz="1600" dirty="0" smtClean="0"/>
              <a:t>The means to change from screen to screen.</a:t>
            </a:r>
          </a:p>
          <a:p>
            <a:pPr lvl="1"/>
            <a:r>
              <a:rPr lang="en-US" sz="1600" dirty="0" smtClean="0"/>
              <a:t>i.e. satellites acquired, compass, map display</a:t>
            </a:r>
          </a:p>
          <a:p>
            <a:r>
              <a:rPr lang="en-US" b="1" i="1" dirty="0" smtClean="0"/>
              <a:t>ENTER</a:t>
            </a:r>
            <a:r>
              <a:rPr lang="en-US" dirty="0" smtClean="0"/>
              <a:t> Button </a:t>
            </a:r>
          </a:p>
          <a:p>
            <a:pPr lvl="1"/>
            <a:r>
              <a:rPr lang="en-US" sz="1600" dirty="0" smtClean="0"/>
              <a:t>Allows you to select an option or menu choice.</a:t>
            </a:r>
          </a:p>
          <a:p>
            <a:r>
              <a:rPr lang="en-US" b="1" i="1" dirty="0" smtClean="0"/>
              <a:t>ESCAPE</a:t>
            </a:r>
            <a:r>
              <a:rPr lang="en-US" dirty="0" smtClean="0"/>
              <a:t>, </a:t>
            </a:r>
            <a:r>
              <a:rPr lang="en-US" b="1" i="1" dirty="0" smtClean="0"/>
              <a:t>QUIT</a:t>
            </a:r>
            <a:r>
              <a:rPr lang="en-US" dirty="0" smtClean="0"/>
              <a:t>, or </a:t>
            </a:r>
            <a:r>
              <a:rPr lang="en-US" b="1" i="1" dirty="0" smtClean="0"/>
              <a:t>BACK</a:t>
            </a:r>
            <a:r>
              <a:rPr lang="en-US" dirty="0" smtClean="0"/>
              <a:t> Button </a:t>
            </a:r>
          </a:p>
          <a:p>
            <a:pPr lvl="1"/>
            <a:r>
              <a:rPr lang="en-US" sz="1600" dirty="0" smtClean="0"/>
              <a:t>Used to leave the screen you are on and return to the previous screen and function.</a:t>
            </a:r>
          </a:p>
          <a:p>
            <a:r>
              <a:rPr lang="en-US" b="1" i="1" dirty="0" smtClean="0"/>
              <a:t>UP</a:t>
            </a:r>
            <a:r>
              <a:rPr lang="en-US" dirty="0" smtClean="0"/>
              <a:t>, </a:t>
            </a:r>
            <a:r>
              <a:rPr lang="en-US" b="1" i="1" dirty="0" smtClean="0"/>
              <a:t>DOWN</a:t>
            </a:r>
            <a:r>
              <a:rPr lang="en-US" dirty="0" smtClean="0"/>
              <a:t>, </a:t>
            </a:r>
            <a:r>
              <a:rPr lang="en-US" b="1" i="1" dirty="0" smtClean="0"/>
              <a:t>LEFT</a:t>
            </a:r>
            <a:r>
              <a:rPr lang="en-US" dirty="0" smtClean="0"/>
              <a:t>, and </a:t>
            </a:r>
            <a:r>
              <a:rPr lang="en-US" b="1" i="1" dirty="0" smtClean="0"/>
              <a:t>RIGHT</a:t>
            </a:r>
            <a:r>
              <a:rPr lang="en-US" dirty="0" smtClean="0"/>
              <a:t> Buttons </a:t>
            </a:r>
          </a:p>
          <a:p>
            <a:pPr lvl="1"/>
            <a:r>
              <a:rPr lang="en-US" sz="1600" dirty="0" smtClean="0"/>
              <a:t>Allows you move around the various functions or menus to accomplish tasks.</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85</a:t>
            </a:fld>
            <a:endParaRPr lang="ru-RU"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610" r="16478"/>
          <a:stretch/>
        </p:blipFill>
        <p:spPr>
          <a:xfrm>
            <a:off x="6927850" y="1216025"/>
            <a:ext cx="2133600" cy="5029200"/>
          </a:xfrm>
          <a:prstGeom prst="rect">
            <a:avLst/>
          </a:prstGeom>
        </p:spPr>
      </p:pic>
    </p:spTree>
    <p:extLst>
      <p:ext uri="{BB962C8B-B14F-4D97-AF65-F5344CB8AC3E}">
        <p14:creationId xmlns:p14="http://schemas.microsoft.com/office/powerpoint/2010/main" val="2243101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Functions of a GPS Receiver</a:t>
            </a:r>
          </a:p>
        </p:txBody>
      </p:sp>
      <p:sp>
        <p:nvSpPr>
          <p:cNvPr id="3" name="Content Placeholder 2"/>
          <p:cNvSpPr>
            <a:spLocks noGrp="1"/>
          </p:cNvSpPr>
          <p:nvPr>
            <p:ph idx="1"/>
          </p:nvPr>
        </p:nvSpPr>
        <p:spPr>
          <a:xfrm>
            <a:off x="1825625" y="1600200"/>
            <a:ext cx="5032375" cy="4645025"/>
          </a:xfrm>
        </p:spPr>
        <p:txBody>
          <a:bodyPr/>
          <a:lstStyle/>
          <a:p>
            <a:r>
              <a:rPr lang="en-US" b="1" i="1" dirty="0" smtClean="0"/>
              <a:t>MARK</a:t>
            </a:r>
            <a:r>
              <a:rPr lang="en-US" dirty="0" smtClean="0"/>
              <a:t> Button</a:t>
            </a:r>
          </a:p>
          <a:p>
            <a:pPr lvl="1"/>
            <a:r>
              <a:rPr lang="en-US" sz="1600" dirty="0" smtClean="0"/>
              <a:t>Records where you are.</a:t>
            </a:r>
          </a:p>
          <a:p>
            <a:r>
              <a:rPr lang="en-US" b="1" i="1" dirty="0" smtClean="0"/>
              <a:t>ZOOM</a:t>
            </a:r>
            <a:r>
              <a:rPr lang="en-US" dirty="0" smtClean="0"/>
              <a:t> Buttons</a:t>
            </a:r>
          </a:p>
          <a:p>
            <a:pPr lvl="1"/>
            <a:r>
              <a:rPr lang="en-US" sz="1600" dirty="0" smtClean="0"/>
              <a:t>Allows you to zoom in or out while viewing the map screen.</a:t>
            </a:r>
          </a:p>
          <a:p>
            <a:r>
              <a:rPr lang="en-US" b="1" i="1" dirty="0" smtClean="0"/>
              <a:t>MENU</a:t>
            </a:r>
            <a:r>
              <a:rPr lang="en-US" dirty="0" smtClean="0"/>
              <a:t> Button</a:t>
            </a:r>
          </a:p>
          <a:p>
            <a:pPr lvl="1"/>
            <a:r>
              <a:rPr lang="en-US" sz="1600" dirty="0" smtClean="0"/>
              <a:t>Displays a list of options for functions and configurations that allow customizing the GPS receiver.</a:t>
            </a:r>
          </a:p>
          <a:p>
            <a:r>
              <a:rPr lang="en-US" b="1" i="1" dirty="0" smtClean="0"/>
              <a:t>GOTO</a:t>
            </a:r>
            <a:r>
              <a:rPr lang="en-US" dirty="0" smtClean="0"/>
              <a:t> or </a:t>
            </a:r>
            <a:r>
              <a:rPr lang="en-US" b="1" i="1" dirty="0" smtClean="0"/>
              <a:t>FIND</a:t>
            </a:r>
            <a:r>
              <a:rPr lang="en-US" dirty="0" smtClean="0"/>
              <a:t> Button</a:t>
            </a:r>
          </a:p>
          <a:p>
            <a:pPr lvl="1"/>
            <a:r>
              <a:rPr lang="en-US" sz="1600" dirty="0" smtClean="0"/>
              <a:t>Lets you search your programmed waypoints or geocache locations that are stored in the GPS unit’s memory.</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86</a:t>
            </a:fld>
            <a:endParaRPr lang="ru-RU"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610" r="16478"/>
          <a:stretch/>
        </p:blipFill>
        <p:spPr>
          <a:xfrm>
            <a:off x="6927850" y="1216025"/>
            <a:ext cx="2133600" cy="5029200"/>
          </a:xfrm>
          <a:prstGeom prst="rect">
            <a:avLst/>
          </a:prstGeom>
        </p:spPr>
      </p:pic>
    </p:spTree>
    <p:extLst>
      <p:ext uri="{BB962C8B-B14F-4D97-AF65-F5344CB8AC3E}">
        <p14:creationId xmlns:p14="http://schemas.microsoft.com/office/powerpoint/2010/main" val="3814279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5</a:t>
            </a:r>
          </a:p>
        </p:txBody>
      </p:sp>
      <p:sp>
        <p:nvSpPr>
          <p:cNvPr id="3" name="Content Placeholder 2"/>
          <p:cNvSpPr>
            <a:spLocks noGrp="1"/>
          </p:cNvSpPr>
          <p:nvPr>
            <p:ph idx="1"/>
          </p:nvPr>
        </p:nvSpPr>
        <p:spPr/>
        <p:txBody>
          <a:bodyPr/>
          <a:lstStyle/>
          <a:p>
            <a:pPr marL="0" indent="0">
              <a:buNone/>
            </a:pPr>
            <a:r>
              <a:rPr lang="en-US" sz="1600" dirty="0" smtClean="0"/>
              <a:t>Do the following:</a:t>
            </a:r>
          </a:p>
          <a:p>
            <a:pPr marL="800100" lvl="1" indent="-342900">
              <a:buFont typeface="+mj-lt"/>
              <a:buAutoNum type="alphaLcPeriod"/>
            </a:pPr>
            <a:r>
              <a:rPr lang="en-US" sz="1600" dirty="0" smtClean="0">
                <a:solidFill>
                  <a:srgbClr val="C00000"/>
                </a:solidFill>
              </a:rPr>
              <a:t>Show you know how to use a map and compass and explain why this is important for geocaching.</a:t>
            </a:r>
          </a:p>
          <a:p>
            <a:pPr marL="800100" lvl="1" indent="-342900">
              <a:buFont typeface="+mj-lt"/>
              <a:buAutoNum type="alphaLcPeriod"/>
            </a:pPr>
            <a:r>
              <a:rPr lang="en-US" sz="1600" dirty="0" smtClean="0"/>
              <a:t>Explain the similarities and differences between GPS navigation and standard map reading skills and describe the benefits of each.</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92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87</a:t>
            </a:fld>
            <a:endParaRPr lang="ru-RU" altLang="en-US"/>
          </a:p>
        </p:txBody>
      </p:sp>
    </p:spTree>
    <p:extLst>
      <p:ext uri="{BB962C8B-B14F-4D97-AF65-F5344CB8AC3E}">
        <p14:creationId xmlns:p14="http://schemas.microsoft.com/office/powerpoint/2010/main" val="25895423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and Compass</a:t>
            </a:r>
            <a:endParaRPr lang="en-US" dirty="0"/>
          </a:p>
        </p:txBody>
      </p:sp>
      <p:sp>
        <p:nvSpPr>
          <p:cNvPr id="3" name="Content Placeholder 2"/>
          <p:cNvSpPr>
            <a:spLocks noGrp="1"/>
          </p:cNvSpPr>
          <p:nvPr>
            <p:ph idx="1"/>
          </p:nvPr>
        </p:nvSpPr>
        <p:spPr>
          <a:xfrm>
            <a:off x="1825625" y="1600200"/>
            <a:ext cx="3889375" cy="4525963"/>
          </a:xfrm>
        </p:spPr>
        <p:txBody>
          <a:bodyPr/>
          <a:lstStyle/>
          <a:p>
            <a:r>
              <a:rPr lang="en-US" dirty="0" smtClean="0"/>
              <a:t>Why do you need to know how to use a map and compass when the GPS receiver’s arrow tells you where to go?</a:t>
            </a:r>
          </a:p>
          <a:p>
            <a:pPr lvl="1"/>
            <a:r>
              <a:rPr lang="en-US" sz="1600" dirty="0" smtClean="0"/>
              <a:t>The GPS unit can, and will fail.</a:t>
            </a:r>
          </a:p>
          <a:p>
            <a:pPr lvl="1"/>
            <a:r>
              <a:rPr lang="en-US" sz="1600" dirty="0" smtClean="0"/>
              <a:t>It won’t tell you what is between you and your objective.</a:t>
            </a:r>
          </a:p>
          <a:p>
            <a:pPr lvl="1"/>
            <a:r>
              <a:rPr lang="en-US" sz="1600" dirty="0" smtClean="0"/>
              <a:t>Batteries may die.</a:t>
            </a:r>
          </a:p>
          <a:p>
            <a:pPr lvl="1"/>
            <a:r>
              <a:rPr lang="en-US" sz="1600" dirty="0" smtClean="0"/>
              <a:t>You may be in a location where you can’t get a good signal.</a:t>
            </a:r>
          </a:p>
          <a:p>
            <a:pPr lvl="1"/>
            <a:r>
              <a:rPr lang="en-US" sz="1600" dirty="0" smtClean="0"/>
              <a:t>You might accidentally program in the wrong coordinates and be heading in the wrong direction.</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88</a:t>
            </a:fld>
            <a:endParaRPr lang="ru-RU"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3437"/>
          <a:stretch/>
        </p:blipFill>
        <p:spPr>
          <a:xfrm>
            <a:off x="5867400" y="1600200"/>
            <a:ext cx="3005931" cy="2944585"/>
          </a:xfrm>
          <a:prstGeom prst="rect">
            <a:avLst/>
          </a:prstGeom>
        </p:spPr>
      </p:pic>
    </p:spTree>
    <p:extLst>
      <p:ext uri="{BB962C8B-B14F-4D97-AF65-F5344CB8AC3E}">
        <p14:creationId xmlns:p14="http://schemas.microsoft.com/office/powerpoint/2010/main" val="2201923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Topographic Maps</a:t>
            </a:r>
            <a:endParaRPr lang="en-US" dirty="0"/>
          </a:p>
        </p:txBody>
      </p:sp>
      <p:sp>
        <p:nvSpPr>
          <p:cNvPr id="3" name="Content Placeholder 2"/>
          <p:cNvSpPr>
            <a:spLocks noGrp="1"/>
          </p:cNvSpPr>
          <p:nvPr>
            <p:ph idx="1"/>
          </p:nvPr>
        </p:nvSpPr>
        <p:spPr>
          <a:xfrm>
            <a:off x="1825625" y="3657600"/>
            <a:ext cx="6784975" cy="2743200"/>
          </a:xfrm>
        </p:spPr>
        <p:txBody>
          <a:bodyPr/>
          <a:lstStyle/>
          <a:p>
            <a:r>
              <a:rPr lang="en-US" dirty="0" smtClean="0"/>
              <a:t>Topographic maps use contour lines to show elevation and colors to represent water, forested areas, roads, and other features.</a:t>
            </a:r>
          </a:p>
          <a:p>
            <a:r>
              <a:rPr lang="en-US" dirty="0" smtClean="0"/>
              <a:t>A topographic map provides precise details and a large view of the area to better map out your route.</a:t>
            </a:r>
          </a:p>
          <a:p>
            <a:pPr lvl="1"/>
            <a:r>
              <a:rPr lang="en-US" sz="1600" dirty="0" smtClean="0"/>
              <a:t>Most GPS receivers offer the option to upload topographic maps directly to the unit.</a:t>
            </a:r>
          </a:p>
          <a:p>
            <a:pPr lvl="1"/>
            <a:r>
              <a:rPr lang="en-US" sz="1600" dirty="0" smtClean="0"/>
              <a:t>Due to screen size, you can view a large area with little detail or a small area with great detail.</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89</a:t>
            </a:fld>
            <a:endParaRPr lang="ru-RU" alt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9000" y="609600"/>
            <a:ext cx="3810000" cy="2923442"/>
          </a:xfrm>
          <a:prstGeom prst="rect">
            <a:avLst/>
          </a:prstGeom>
        </p:spPr>
      </p:pic>
    </p:spTree>
    <p:extLst>
      <p:ext uri="{BB962C8B-B14F-4D97-AF65-F5344CB8AC3E}">
        <p14:creationId xmlns:p14="http://schemas.microsoft.com/office/powerpoint/2010/main" val="268527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smtClean="0"/>
              <a:t>Geocaching and the Internet</a:t>
            </a:r>
            <a:endParaRPr lang="en-US" dirty="0"/>
          </a:p>
        </p:txBody>
      </p:sp>
      <p:sp>
        <p:nvSpPr>
          <p:cNvPr id="3" name="Content Placeholder 2"/>
          <p:cNvSpPr>
            <a:spLocks noGrp="1"/>
          </p:cNvSpPr>
          <p:nvPr>
            <p:ph idx="1"/>
          </p:nvPr>
        </p:nvSpPr>
        <p:spPr>
          <a:xfrm>
            <a:off x="1825625" y="914400"/>
            <a:ext cx="6923088" cy="5211763"/>
          </a:xfrm>
        </p:spPr>
        <p:txBody>
          <a:bodyPr/>
          <a:lstStyle/>
          <a:p>
            <a:pPr marL="0" indent="0">
              <a:buNone/>
            </a:pPr>
            <a:r>
              <a:rPr lang="en-US" b="1" dirty="0" smtClean="0"/>
              <a:t>Basic Internet Safety (continued):</a:t>
            </a:r>
          </a:p>
          <a:p>
            <a:pPr marL="457200" indent="-457200">
              <a:buFont typeface="+mj-lt"/>
              <a:buAutoNum type="arabicPeriod" startAt="5"/>
            </a:pPr>
            <a:r>
              <a:rPr lang="en-US" sz="1600" dirty="0" smtClean="0"/>
              <a:t>Never agree to get together with someone you “meet” online, unless your parents approve of the meeting and goes with you.</a:t>
            </a:r>
          </a:p>
          <a:p>
            <a:pPr marL="457200" indent="-457200">
              <a:buFont typeface="+mj-lt"/>
              <a:buAutoNum type="arabicPeriod" startAt="5"/>
            </a:pPr>
            <a:r>
              <a:rPr lang="en-US" sz="1600" dirty="0" smtClean="0"/>
              <a:t>Never share your internet passwords with anyone (even if they sound “official”) other than your parents or other responsible adults in your family.</a:t>
            </a:r>
          </a:p>
          <a:p>
            <a:pPr marL="457200" indent="-457200">
              <a:buFont typeface="+mj-lt"/>
              <a:buAutoNum type="arabicPeriod" startAt="5"/>
            </a:pPr>
            <a:r>
              <a:rPr lang="en-US" sz="1600" dirty="0" smtClean="0"/>
              <a:t>Never shop online unless you have your parent’s permission to do so.</a:t>
            </a:r>
          </a:p>
          <a:p>
            <a:pPr marL="457200" indent="-457200">
              <a:buFont typeface="+mj-lt"/>
              <a:buAutoNum type="arabicPeriod" startAt="5"/>
            </a:pPr>
            <a:r>
              <a:rPr lang="en-US" sz="1600" dirty="0" smtClean="0"/>
              <a:t>Do not believe everything you see or read online. Along with lots of great information, the internet has lots of junk. Learn to separate the useful from the useless.</a:t>
            </a:r>
          </a:p>
          <a:p>
            <a:pPr marL="457200" indent="-457200">
              <a:buFont typeface="+mj-lt"/>
              <a:buAutoNum type="arabicPeriod" startAt="5"/>
            </a:pPr>
            <a:r>
              <a:rPr lang="en-US" sz="1600" dirty="0" smtClean="0"/>
              <a:t>Be a good online citizen. Do not do anything that harms others or is against the law.</a:t>
            </a:r>
          </a:p>
          <a:p>
            <a:pPr marL="457200" indent="-457200">
              <a:buFont typeface="+mj-lt"/>
              <a:buAutoNum type="arabicPeriod" startAt="5"/>
            </a:pP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a:t>
            </a:fld>
            <a:endParaRPr lang="ru-RU"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289" y="4329820"/>
            <a:ext cx="3035759" cy="2376566"/>
          </a:xfrm>
          <a:prstGeom prst="rect">
            <a:avLst/>
          </a:prstGeom>
        </p:spPr>
      </p:pic>
    </p:spTree>
    <p:extLst>
      <p:ext uri="{BB962C8B-B14F-4D97-AF65-F5344CB8AC3E}">
        <p14:creationId xmlns:p14="http://schemas.microsoft.com/office/powerpoint/2010/main" val="2226502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0"/>
            <a:ext cx="6913563" cy="1143000"/>
          </a:xfrm>
        </p:spPr>
        <p:txBody>
          <a:bodyPr/>
          <a:lstStyle/>
          <a:p>
            <a:r>
              <a:rPr lang="en-US" dirty="0" smtClean="0"/>
              <a:t>Latitude and Longitude</a:t>
            </a:r>
            <a:endParaRPr lang="en-US" dirty="0"/>
          </a:p>
        </p:txBody>
      </p:sp>
      <p:sp>
        <p:nvSpPr>
          <p:cNvPr id="3" name="Content Placeholder 2"/>
          <p:cNvSpPr>
            <a:spLocks noGrp="1"/>
          </p:cNvSpPr>
          <p:nvPr>
            <p:ph idx="1"/>
          </p:nvPr>
        </p:nvSpPr>
        <p:spPr>
          <a:xfrm>
            <a:off x="1825625" y="990600"/>
            <a:ext cx="3813175" cy="5730875"/>
          </a:xfrm>
        </p:spPr>
        <p:txBody>
          <a:bodyPr/>
          <a:lstStyle/>
          <a:p>
            <a:r>
              <a:rPr lang="en-US" sz="1800" dirty="0" smtClean="0"/>
              <a:t>Lines of Latitude or parallels, circle the globe in a horizontal direction and measure north-south position between the poles.</a:t>
            </a:r>
          </a:p>
          <a:p>
            <a:pPr lvl="1"/>
            <a:r>
              <a:rPr lang="en-US" sz="1400" dirty="0" smtClean="0"/>
              <a:t>The equator is defined as 0 degrees, the North Pole is 90 degrees north, and the South Pole is 90 degrees south.</a:t>
            </a:r>
          </a:p>
          <a:p>
            <a:r>
              <a:rPr lang="en-US" sz="1800" dirty="0" smtClean="0"/>
              <a:t>Lines of Longitude, or meridians, run vertically, dividing Earth into segments that meet at the North and South Poles.</a:t>
            </a:r>
          </a:p>
          <a:p>
            <a:pPr lvl="1"/>
            <a:r>
              <a:rPr lang="en-US" sz="1400" dirty="0" smtClean="0"/>
              <a:t>Meridians measure east-west position.</a:t>
            </a:r>
          </a:p>
          <a:p>
            <a:pPr lvl="1"/>
            <a:r>
              <a:rPr lang="en-US" sz="1400" dirty="0" smtClean="0"/>
              <a:t>The prime meridian, which runs through Greenwich, England is assigned the value of 0 degrees.</a:t>
            </a:r>
          </a:p>
          <a:p>
            <a:pPr lvl="1"/>
            <a:r>
              <a:rPr lang="en-US" sz="1400" dirty="0" smtClean="0"/>
              <a:t>Meridians to the west of the prime meridian are measured in degrees west; those to the east of the prime meridian are measured in degrees east.</a:t>
            </a:r>
            <a:endParaRPr lang="en-US" sz="14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90</a:t>
            </a:fld>
            <a:endParaRPr lang="ru-RU" altLang="en-US"/>
          </a:p>
        </p:txBody>
      </p:sp>
      <p:pic>
        <p:nvPicPr>
          <p:cNvPr id="6" name="Picture 5"/>
          <p:cNvPicPr>
            <a:picLocks noChangeAspect="1"/>
          </p:cNvPicPr>
          <p:nvPr/>
        </p:nvPicPr>
        <p:blipFill>
          <a:blip r:embed="rId2"/>
          <a:stretch>
            <a:fillRect/>
          </a:stretch>
        </p:blipFill>
        <p:spPr>
          <a:xfrm>
            <a:off x="5641818" y="1135455"/>
            <a:ext cx="3333750" cy="3333750"/>
          </a:xfrm>
          <a:prstGeom prst="rect">
            <a:avLst/>
          </a:prstGeom>
        </p:spPr>
      </p:pic>
    </p:spTree>
    <p:extLst>
      <p:ext uri="{BB962C8B-B14F-4D97-AF65-F5344CB8AC3E}">
        <p14:creationId xmlns:p14="http://schemas.microsoft.com/office/powerpoint/2010/main" val="63483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Latitude and Longitude</a:t>
            </a:r>
          </a:p>
        </p:txBody>
      </p:sp>
      <p:sp>
        <p:nvSpPr>
          <p:cNvPr id="3" name="Content Placeholder 2"/>
          <p:cNvSpPr>
            <a:spLocks noGrp="1"/>
          </p:cNvSpPr>
          <p:nvPr>
            <p:ph idx="1"/>
          </p:nvPr>
        </p:nvSpPr>
        <p:spPr/>
        <p:txBody>
          <a:bodyPr/>
          <a:lstStyle/>
          <a:p>
            <a:r>
              <a:rPr lang="en-US" dirty="0" smtClean="0"/>
              <a:t>To show precise locations, each degree of longitude and latitude is divided into 60 minutes.</a:t>
            </a:r>
          </a:p>
          <a:p>
            <a:r>
              <a:rPr lang="en-US" dirty="0"/>
              <a:t>E</a:t>
            </a:r>
            <a:r>
              <a:rPr lang="en-US" dirty="0" smtClean="0"/>
              <a:t>ach minute of longitude and latitude is divided into 60 seconds.</a:t>
            </a:r>
          </a:p>
          <a:p>
            <a:r>
              <a:rPr lang="en-US" dirty="0" smtClean="0"/>
              <a:t>Symbols used for these units of measure:</a:t>
            </a:r>
          </a:p>
          <a:p>
            <a:pPr lvl="1"/>
            <a:r>
              <a:rPr lang="en-US" sz="1600" baseline="30000" dirty="0" smtClean="0"/>
              <a:t>O</a:t>
            </a:r>
            <a:r>
              <a:rPr lang="en-US" sz="1600" dirty="0" smtClean="0"/>
              <a:t> = degrees,  ′ = minutes,  ″ = seconds</a:t>
            </a:r>
          </a:p>
          <a:p>
            <a:r>
              <a:rPr lang="en-US" dirty="0" smtClean="0"/>
              <a:t>A position on the globe is started latitude first, followed by longitude.</a:t>
            </a:r>
          </a:p>
          <a:p>
            <a:pPr lvl="1"/>
            <a:r>
              <a:rPr lang="en-US" sz="1600" dirty="0" smtClean="0"/>
              <a:t>i.e. The coordinates of latitude and longitude for the summit of Baldy Mountain in New Mexico is 36</a:t>
            </a:r>
            <a:r>
              <a:rPr lang="en-US" sz="1600" baseline="30000" dirty="0" smtClean="0"/>
              <a:t>O</a:t>
            </a:r>
            <a:r>
              <a:rPr lang="en-US" sz="1600" dirty="0" smtClean="0"/>
              <a:t>37′45″N, 105</a:t>
            </a:r>
            <a:r>
              <a:rPr lang="en-US" sz="1600" baseline="30000" dirty="0" smtClean="0"/>
              <a:t>O</a:t>
            </a:r>
            <a:r>
              <a:rPr lang="en-US" sz="1600" dirty="0" smtClean="0"/>
              <a:t>12′48″W.</a:t>
            </a:r>
            <a:endParaRPr lang="en-US" sz="1600"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91</a:t>
            </a:fld>
            <a:endParaRPr lang="ru-RU" altLang="en-US"/>
          </a:p>
        </p:txBody>
      </p:sp>
    </p:spTree>
    <p:extLst>
      <p:ext uri="{BB962C8B-B14F-4D97-AF65-F5344CB8AC3E}">
        <p14:creationId xmlns:p14="http://schemas.microsoft.com/office/powerpoint/2010/main" val="32830882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25" y="0"/>
            <a:ext cx="6913563" cy="1143000"/>
          </a:xfrm>
        </p:spPr>
        <p:txBody>
          <a:bodyPr/>
          <a:lstStyle/>
          <a:p>
            <a:r>
              <a:rPr lang="en-US" dirty="0" smtClean="0"/>
              <a:t>7.5 Minute Topographic Map</a:t>
            </a:r>
            <a:endParaRPr lang="en-US" dirty="0"/>
          </a:p>
        </p:txBody>
      </p:sp>
      <p:sp>
        <p:nvSpPr>
          <p:cNvPr id="3" name="Content Placeholder 2"/>
          <p:cNvSpPr>
            <a:spLocks noGrp="1"/>
          </p:cNvSpPr>
          <p:nvPr>
            <p:ph idx="1"/>
          </p:nvPr>
        </p:nvSpPr>
        <p:spPr>
          <a:xfrm>
            <a:off x="1825625" y="990600"/>
            <a:ext cx="4270375" cy="5730875"/>
          </a:xfrm>
        </p:spPr>
        <p:txBody>
          <a:bodyPr/>
          <a:lstStyle/>
          <a:p>
            <a:r>
              <a:rPr lang="en-US" sz="1800" dirty="0" smtClean="0"/>
              <a:t>Topographical </a:t>
            </a:r>
            <a:r>
              <a:rPr lang="en-US" sz="1800" dirty="0"/>
              <a:t>maps </a:t>
            </a:r>
            <a:r>
              <a:rPr lang="en-US" sz="1800" dirty="0" smtClean="0"/>
              <a:t>contain </a:t>
            </a:r>
            <a:r>
              <a:rPr lang="en-US" sz="1800" dirty="0"/>
              <a:t>longitude and latitude values, expressed in degrees, minutes and seconds.</a:t>
            </a:r>
          </a:p>
          <a:p>
            <a:r>
              <a:rPr lang="en-US" sz="1800" dirty="0"/>
              <a:t>In this sample map, the right hand longitude is listed as 121 </a:t>
            </a:r>
            <a:r>
              <a:rPr lang="en-US" sz="1800" dirty="0" smtClean="0"/>
              <a:t>degrees, </a:t>
            </a:r>
            <a:r>
              <a:rPr lang="en-US" sz="1800" dirty="0"/>
              <a:t>30 minutes, and 0 seconds (zero is assumed and not explicitly printed). </a:t>
            </a:r>
            <a:endParaRPr lang="en-US" sz="1800" dirty="0" smtClean="0"/>
          </a:p>
          <a:p>
            <a:pPr lvl="1"/>
            <a:r>
              <a:rPr lang="en-US" sz="1400" dirty="0" smtClean="0"/>
              <a:t>The </a:t>
            </a:r>
            <a:r>
              <a:rPr lang="en-US" sz="1400" dirty="0"/>
              <a:t>upper left corner (not shown) lists 121 degrees, 37 minutes, and 30 seconds. </a:t>
            </a:r>
            <a:endParaRPr lang="en-US" sz="1400" dirty="0" smtClean="0"/>
          </a:p>
          <a:p>
            <a:pPr lvl="1"/>
            <a:r>
              <a:rPr lang="en-US" sz="1400" dirty="0" smtClean="0"/>
              <a:t>The </a:t>
            </a:r>
            <a:r>
              <a:rPr lang="en-US" sz="1400" dirty="0"/>
              <a:t>difference between the right and left edges of the map is </a:t>
            </a:r>
            <a:r>
              <a:rPr lang="en-US" sz="1400" dirty="0" smtClean="0"/>
              <a:t>7 </a:t>
            </a:r>
            <a:r>
              <a:rPr lang="en-US" sz="1400" dirty="0"/>
              <a:t>minutes and 30 seconds (or 7.5 minutes</a:t>
            </a:r>
            <a:r>
              <a:rPr lang="en-US" sz="1400" dirty="0" smtClean="0"/>
              <a:t>). </a:t>
            </a:r>
          </a:p>
          <a:p>
            <a:r>
              <a:rPr lang="en-US" sz="1800" dirty="0" smtClean="0"/>
              <a:t>In </a:t>
            </a:r>
            <a:r>
              <a:rPr lang="en-US" sz="1800" dirty="0"/>
              <a:t>the upper right hand corner the latitude is listed as 37 degrees, 37 minutes, and 30 seconds. </a:t>
            </a:r>
            <a:endParaRPr lang="en-US" sz="1800" dirty="0" smtClean="0"/>
          </a:p>
          <a:p>
            <a:pPr lvl="1"/>
            <a:r>
              <a:rPr lang="en-US" sz="1400" dirty="0" smtClean="0"/>
              <a:t>The </a:t>
            </a:r>
            <a:r>
              <a:rPr lang="en-US" sz="1400" dirty="0"/>
              <a:t>lower right </a:t>
            </a:r>
            <a:r>
              <a:rPr lang="en-US" sz="1400" dirty="0" smtClean="0"/>
              <a:t>hand corner (not shown) </a:t>
            </a:r>
            <a:r>
              <a:rPr lang="en-US" sz="1400" dirty="0"/>
              <a:t>lists </a:t>
            </a:r>
            <a:r>
              <a:rPr lang="en-US" sz="1400" dirty="0" smtClean="0"/>
              <a:t>37 </a:t>
            </a:r>
            <a:r>
              <a:rPr lang="en-US" sz="1400" dirty="0"/>
              <a:t>degrees, 30 minutes, and 0 </a:t>
            </a:r>
            <a:r>
              <a:rPr lang="en-US" sz="1400" dirty="0" smtClean="0"/>
              <a:t>seconds. </a:t>
            </a:r>
          </a:p>
          <a:p>
            <a:pPr lvl="1"/>
            <a:r>
              <a:rPr lang="en-US" sz="1400" dirty="0" smtClean="0"/>
              <a:t>Again</a:t>
            </a:r>
            <a:r>
              <a:rPr lang="en-US" sz="1400" dirty="0"/>
              <a:t>, 7.5 minutes of latitude between the bottom and top of the map.</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92</a:t>
            </a:fld>
            <a:endParaRPr lang="ru-R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0" y="1905000"/>
            <a:ext cx="2857500" cy="2428875"/>
          </a:xfrm>
          <a:prstGeom prst="rect">
            <a:avLst/>
          </a:prstGeom>
        </p:spPr>
      </p:pic>
    </p:spTree>
    <p:extLst>
      <p:ext uri="{BB962C8B-B14F-4D97-AF65-F5344CB8AC3E}">
        <p14:creationId xmlns:p14="http://schemas.microsoft.com/office/powerpoint/2010/main" val="24579648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Common Formats for Latitude and Longitude</a:t>
            </a:r>
            <a:endParaRPr lang="en-US" sz="2600" dirty="0"/>
          </a:p>
        </p:txBody>
      </p:sp>
      <p:sp>
        <p:nvSpPr>
          <p:cNvPr id="3" name="Content Placeholder 2"/>
          <p:cNvSpPr>
            <a:spLocks noGrp="1"/>
          </p:cNvSpPr>
          <p:nvPr>
            <p:ph idx="1"/>
          </p:nvPr>
        </p:nvSpPr>
        <p:spPr/>
        <p:txBody>
          <a:bodyPr/>
          <a:lstStyle/>
          <a:p>
            <a:r>
              <a:rPr lang="en-US" dirty="0" smtClean="0"/>
              <a:t>Degrees, Minutes, and Seconds (DDD</a:t>
            </a:r>
            <a:r>
              <a:rPr lang="en-US" baseline="30000" dirty="0" smtClean="0"/>
              <a:t>O </a:t>
            </a:r>
            <a:r>
              <a:rPr lang="en-US" dirty="0" smtClean="0"/>
              <a:t>MM′ SSSS″)</a:t>
            </a:r>
          </a:p>
          <a:p>
            <a:pPr lvl="1"/>
            <a:r>
              <a:rPr lang="en-US" sz="1600" dirty="0" smtClean="0">
                <a:solidFill>
                  <a:srgbClr val="C00000"/>
                </a:solidFill>
              </a:rPr>
              <a:t>The most common format used to mark topographic maps.</a:t>
            </a:r>
          </a:p>
          <a:p>
            <a:pPr lvl="1"/>
            <a:r>
              <a:rPr lang="en-US" sz="1600" dirty="0"/>
              <a:t>BSA national office is at 32</a:t>
            </a:r>
            <a:r>
              <a:rPr lang="en-US" sz="1600" baseline="30000" dirty="0"/>
              <a:t>O </a:t>
            </a:r>
            <a:r>
              <a:rPr lang="en-US" sz="1600" dirty="0"/>
              <a:t>53′ 08.72″ N, 096</a:t>
            </a:r>
            <a:r>
              <a:rPr lang="en-US" sz="1600" baseline="30000" dirty="0"/>
              <a:t>O </a:t>
            </a:r>
            <a:r>
              <a:rPr lang="en-US" sz="1600" dirty="0"/>
              <a:t>58′ 13.13″ </a:t>
            </a:r>
            <a:r>
              <a:rPr lang="en-US" sz="1600" dirty="0" smtClean="0"/>
              <a:t>W.</a:t>
            </a:r>
            <a:endParaRPr lang="en-US" sz="1600" dirty="0"/>
          </a:p>
          <a:p>
            <a:r>
              <a:rPr lang="en-US" dirty="0" smtClean="0"/>
              <a:t>Degrees and Decimal Minutes (</a:t>
            </a:r>
            <a:r>
              <a:rPr lang="en-US" dirty="0"/>
              <a:t>DDD</a:t>
            </a:r>
            <a:r>
              <a:rPr lang="en-US" baseline="30000" dirty="0"/>
              <a:t>O </a:t>
            </a:r>
            <a:r>
              <a:rPr lang="en-US" dirty="0" smtClean="0"/>
              <a:t>MM.MMM′)</a:t>
            </a:r>
          </a:p>
          <a:p>
            <a:pPr lvl="1"/>
            <a:r>
              <a:rPr lang="en-US" sz="1600" dirty="0" smtClean="0">
                <a:solidFill>
                  <a:srgbClr val="C00000"/>
                </a:solidFill>
              </a:rPr>
              <a:t>The format most commonly used with GPS devices and Geocach.com.</a:t>
            </a:r>
          </a:p>
          <a:p>
            <a:pPr lvl="1"/>
            <a:r>
              <a:rPr lang="en-US" sz="1600" dirty="0"/>
              <a:t>BSA national office is at 32</a:t>
            </a:r>
            <a:r>
              <a:rPr lang="en-US" sz="1600" baseline="30000" dirty="0"/>
              <a:t>O </a:t>
            </a:r>
            <a:r>
              <a:rPr lang="en-US" sz="1600" dirty="0"/>
              <a:t>53.137 N, 096</a:t>
            </a:r>
            <a:r>
              <a:rPr lang="en-US" sz="1600" baseline="30000" dirty="0"/>
              <a:t>O </a:t>
            </a:r>
            <a:r>
              <a:rPr lang="en-US" sz="1600" dirty="0"/>
              <a:t>58.218′ </a:t>
            </a:r>
            <a:r>
              <a:rPr lang="en-US" sz="1600" dirty="0" smtClean="0"/>
              <a:t>W.</a:t>
            </a:r>
          </a:p>
          <a:p>
            <a:r>
              <a:rPr lang="en-US" dirty="0" smtClean="0"/>
              <a:t>Decimal Degrees (DDD.DDDDD</a:t>
            </a:r>
            <a:r>
              <a:rPr lang="en-US" baseline="30000" dirty="0" smtClean="0"/>
              <a:t>O</a:t>
            </a:r>
            <a:r>
              <a:rPr lang="en-US" dirty="0" smtClean="0"/>
              <a:t>)</a:t>
            </a:r>
          </a:p>
          <a:p>
            <a:pPr lvl="1"/>
            <a:r>
              <a:rPr lang="en-US" sz="1600" dirty="0"/>
              <a:t>The format most commonly used with </a:t>
            </a:r>
            <a:r>
              <a:rPr lang="en-US" sz="1600" dirty="0" smtClean="0"/>
              <a:t>computer-based mapping systems display.</a:t>
            </a:r>
          </a:p>
          <a:p>
            <a:pPr lvl="1"/>
            <a:r>
              <a:rPr lang="en-US" sz="1600" dirty="0" smtClean="0"/>
              <a:t>Positive values are for latitudes North of the equator and East longitudes.</a:t>
            </a:r>
          </a:p>
          <a:p>
            <a:pPr lvl="1"/>
            <a:r>
              <a:rPr lang="en-US" sz="1600" dirty="0" smtClean="0"/>
              <a:t>Negative values are for latitudes South of the equator and West longitudes.</a:t>
            </a:r>
            <a:endParaRPr lang="en-US" sz="1600" dirty="0"/>
          </a:p>
          <a:p>
            <a:pPr lvl="1"/>
            <a:r>
              <a:rPr lang="en-US" sz="1600" dirty="0"/>
              <a:t>BSA national office is at </a:t>
            </a:r>
            <a:r>
              <a:rPr lang="en-US" sz="1600" dirty="0" smtClean="0"/>
              <a:t>32.88563, -096.97031.</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93</a:t>
            </a:fld>
            <a:endParaRPr lang="ru-RU" altLang="en-US" dirty="0"/>
          </a:p>
        </p:txBody>
      </p:sp>
    </p:spTree>
    <p:extLst>
      <p:ext uri="{BB962C8B-B14F-4D97-AF65-F5344CB8AC3E}">
        <p14:creationId xmlns:p14="http://schemas.microsoft.com/office/powerpoint/2010/main" val="29585093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5</a:t>
            </a:r>
          </a:p>
        </p:txBody>
      </p:sp>
      <p:sp>
        <p:nvSpPr>
          <p:cNvPr id="3" name="Content Placeholder 2"/>
          <p:cNvSpPr>
            <a:spLocks noGrp="1"/>
          </p:cNvSpPr>
          <p:nvPr>
            <p:ph idx="1"/>
          </p:nvPr>
        </p:nvSpPr>
        <p:spPr/>
        <p:txBody>
          <a:bodyPr/>
          <a:lstStyle/>
          <a:p>
            <a:pPr marL="0" indent="0">
              <a:buNone/>
            </a:pPr>
            <a:r>
              <a:rPr lang="en-US" sz="1600" dirty="0" smtClean="0"/>
              <a:t>Do the following:</a:t>
            </a:r>
          </a:p>
          <a:p>
            <a:pPr marL="800100" lvl="1" indent="-342900">
              <a:buFont typeface="+mj-lt"/>
              <a:buAutoNum type="alphaLcPeriod"/>
            </a:pPr>
            <a:r>
              <a:rPr lang="en-US" sz="1600" dirty="0" smtClean="0"/>
              <a:t>Show you know how to use a map and compass and explain why this is important for geocaching.</a:t>
            </a:r>
          </a:p>
          <a:p>
            <a:pPr marL="800100" lvl="1" indent="-342900">
              <a:buFont typeface="+mj-lt"/>
              <a:buAutoNum type="alphaLcPeriod"/>
            </a:pPr>
            <a:r>
              <a:rPr lang="en-US" sz="1600" dirty="0" smtClean="0">
                <a:solidFill>
                  <a:srgbClr val="C00000"/>
                </a:solidFill>
              </a:rPr>
              <a:t>Explain the similarities and differences between GPS navigation and standard map reading skills and describe the benefits of each.</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92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94</a:t>
            </a:fld>
            <a:endParaRPr lang="ru-RU" altLang="en-US"/>
          </a:p>
        </p:txBody>
      </p:sp>
    </p:spTree>
    <p:extLst>
      <p:ext uri="{BB962C8B-B14F-4D97-AF65-F5344CB8AC3E}">
        <p14:creationId xmlns:p14="http://schemas.microsoft.com/office/powerpoint/2010/main" val="34423885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C3D850-ADB3-4568-800E-3A1BDD06611D}" type="slidenum">
              <a:rPr lang="ru-RU" altLang="en-US" smtClean="0"/>
              <a:pPr/>
              <a:t>95</a:t>
            </a:fld>
            <a:endParaRPr lang="ru-RU" alt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075813459"/>
              </p:ext>
            </p:extLst>
          </p:nvPr>
        </p:nvGraphicFramePr>
        <p:xfrm>
          <a:off x="3772" y="-6036"/>
          <a:ext cx="9140228" cy="6864037"/>
        </p:xfrm>
        <a:graphic>
          <a:graphicData uri="http://schemas.openxmlformats.org/drawingml/2006/table">
            <a:tbl>
              <a:tblPr firstRow="1" firstCol="1" bandRow="1">
                <a:tableStyleId>{21E4AEA4-8DFA-4A89-87EB-49C32662AFE0}</a:tableStyleId>
              </a:tblPr>
              <a:tblGrid>
                <a:gridCol w="1777736"/>
                <a:gridCol w="3681246"/>
                <a:gridCol w="3681246"/>
              </a:tblGrid>
              <a:tr h="330571">
                <a:tc>
                  <a:txBody>
                    <a:bodyPr/>
                    <a:lstStyle/>
                    <a:p>
                      <a:pPr marL="0" marR="0" algn="ctr">
                        <a:spcBef>
                          <a:spcPts val="0"/>
                        </a:spcBef>
                        <a:spcAft>
                          <a:spcPts val="0"/>
                        </a:spcAft>
                      </a:pPr>
                      <a:r>
                        <a:rPr lang="en-US" sz="1800" dirty="0">
                          <a:effectLst/>
                        </a:rPr>
                        <a:t>Characteristics</a:t>
                      </a:r>
                      <a:endParaRPr lang="en-US" sz="1800" dirty="0">
                        <a:effectLst/>
                        <a:latin typeface="Times New Roman" panose="02020603050405020304" pitchFamily="18" charset="0"/>
                        <a:ea typeface="Calibri" panose="020F0502020204030204" pitchFamily="34" charset="0"/>
                      </a:endParaRPr>
                    </a:p>
                  </a:txBody>
                  <a:tcPr marL="20954" marR="20954" marT="0" marB="0" anchor="b">
                    <a:solidFill>
                      <a:srgbClr val="002060"/>
                    </a:solidFill>
                  </a:tcPr>
                </a:tc>
                <a:tc>
                  <a:txBody>
                    <a:bodyPr/>
                    <a:lstStyle/>
                    <a:p>
                      <a:pPr marL="0" marR="0" algn="ctr">
                        <a:spcBef>
                          <a:spcPts val="0"/>
                        </a:spcBef>
                        <a:spcAft>
                          <a:spcPts val="0"/>
                        </a:spcAft>
                      </a:pPr>
                      <a:r>
                        <a:rPr lang="en-US" sz="1800" dirty="0">
                          <a:effectLst/>
                        </a:rPr>
                        <a:t>Compass</a:t>
                      </a:r>
                      <a:endParaRPr lang="en-US" sz="1800" dirty="0">
                        <a:effectLst/>
                        <a:latin typeface="Times New Roman" panose="02020603050405020304" pitchFamily="18" charset="0"/>
                        <a:ea typeface="Calibri" panose="020F0502020204030204" pitchFamily="34" charset="0"/>
                      </a:endParaRPr>
                    </a:p>
                  </a:txBody>
                  <a:tcPr marL="20954" marR="20954" marT="0" marB="0" anchor="b">
                    <a:solidFill>
                      <a:srgbClr val="002060"/>
                    </a:solidFill>
                  </a:tcPr>
                </a:tc>
                <a:tc>
                  <a:txBody>
                    <a:bodyPr/>
                    <a:lstStyle/>
                    <a:p>
                      <a:pPr marL="0" marR="0" algn="ctr">
                        <a:spcBef>
                          <a:spcPts val="0"/>
                        </a:spcBef>
                        <a:spcAft>
                          <a:spcPts val="0"/>
                        </a:spcAft>
                      </a:pPr>
                      <a:r>
                        <a:rPr lang="en-US" sz="1800" dirty="0">
                          <a:effectLst/>
                        </a:rPr>
                        <a:t>GPS</a:t>
                      </a:r>
                      <a:endParaRPr lang="en-US" sz="1800" dirty="0">
                        <a:effectLst/>
                        <a:latin typeface="Times New Roman" panose="02020603050405020304" pitchFamily="18" charset="0"/>
                        <a:ea typeface="Calibri" panose="020F0502020204030204" pitchFamily="34" charset="0"/>
                      </a:endParaRPr>
                    </a:p>
                  </a:txBody>
                  <a:tcPr marL="20954" marR="20954" marT="0" marB="0" anchor="b">
                    <a:solidFill>
                      <a:srgbClr val="002060"/>
                    </a:solidFill>
                  </a:tcPr>
                </a:tc>
              </a:tr>
              <a:tr h="346894">
                <a:tc>
                  <a:txBody>
                    <a:bodyPr/>
                    <a:lstStyle/>
                    <a:p>
                      <a:pPr marL="0" marR="0" algn="ctr">
                        <a:spcBef>
                          <a:spcPts val="0"/>
                        </a:spcBef>
                        <a:spcAft>
                          <a:spcPts val="0"/>
                        </a:spcAft>
                      </a:pPr>
                      <a:r>
                        <a:rPr lang="en-US" sz="1400" dirty="0">
                          <a:effectLst/>
                        </a:rPr>
                        <a:t>Cost</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lgn="ctr">
                        <a:spcBef>
                          <a:spcPts val="0"/>
                        </a:spcBef>
                        <a:spcAft>
                          <a:spcPts val="0"/>
                        </a:spcAft>
                      </a:pPr>
                      <a:r>
                        <a:rPr lang="en-US" sz="1400" dirty="0">
                          <a:effectLst/>
                        </a:rPr>
                        <a:t>Low</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chemeClr val="bg1">
                        <a:lumMod val="85000"/>
                      </a:schemeClr>
                    </a:solidFill>
                  </a:tcPr>
                </a:tc>
                <a:tc>
                  <a:txBody>
                    <a:bodyPr/>
                    <a:lstStyle/>
                    <a:p>
                      <a:pPr marL="0" marR="0" algn="ctr">
                        <a:spcBef>
                          <a:spcPts val="0"/>
                        </a:spcBef>
                        <a:spcAft>
                          <a:spcPts val="0"/>
                        </a:spcAft>
                      </a:pPr>
                      <a:r>
                        <a:rPr lang="en-US" sz="1400" dirty="0">
                          <a:effectLst/>
                        </a:rPr>
                        <a:t>High</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chemeClr val="bg1">
                        <a:lumMod val="85000"/>
                      </a:schemeClr>
                    </a:solidFill>
                  </a:tcPr>
                </a:tc>
              </a:tr>
              <a:tr h="1653585">
                <a:tc>
                  <a:txBody>
                    <a:bodyPr/>
                    <a:lstStyle/>
                    <a:p>
                      <a:pPr marL="0" marR="0" algn="ctr">
                        <a:spcBef>
                          <a:spcPts val="0"/>
                        </a:spcBef>
                        <a:spcAft>
                          <a:spcPts val="0"/>
                        </a:spcAft>
                      </a:pPr>
                      <a:r>
                        <a:rPr lang="en-US" sz="1400" dirty="0">
                          <a:effectLst/>
                        </a:rPr>
                        <a:t>Dependability</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Compasses can give false readings, but these can usually be avoided with care. Keep the compass away from all metal objects since these can deflect the magnetic needle. Many geological formations and rocks are magnetized and can affect compass readings, as can electricity power lines and cables.</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c>
                  <a:txBody>
                    <a:bodyPr/>
                    <a:lstStyle/>
                    <a:p>
                      <a:pPr marL="0" marR="0">
                        <a:spcBef>
                          <a:spcPts val="0"/>
                        </a:spcBef>
                        <a:spcAft>
                          <a:spcPts val="0"/>
                        </a:spcAft>
                      </a:pPr>
                      <a:r>
                        <a:rPr lang="en-US" sz="1400" dirty="0">
                          <a:effectLst/>
                        </a:rPr>
                        <a:t>A GPS requires a strong signal to work accurately. It won't receive a signal inside most buildings or in caves and sometimes under heavy forest cover or even just a cloudy day. Batteries can run out. </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r>
              <a:tr h="766304">
                <a:tc>
                  <a:txBody>
                    <a:bodyPr/>
                    <a:lstStyle/>
                    <a:p>
                      <a:pPr marL="0" marR="0" algn="ctr">
                        <a:spcBef>
                          <a:spcPts val="0"/>
                        </a:spcBef>
                        <a:spcAft>
                          <a:spcPts val="0"/>
                        </a:spcAft>
                      </a:pPr>
                      <a:r>
                        <a:rPr lang="en-US" sz="1400" dirty="0">
                          <a:effectLst/>
                        </a:rPr>
                        <a:t>Display</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A compass must be used with a large paper map, which helps give an area a broad geographical context.</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c>
                  <a:txBody>
                    <a:bodyPr/>
                    <a:lstStyle/>
                    <a:p>
                      <a:pPr marL="0" marR="0">
                        <a:spcBef>
                          <a:spcPts val="0"/>
                        </a:spcBef>
                        <a:spcAft>
                          <a:spcPts val="0"/>
                        </a:spcAft>
                      </a:pPr>
                      <a:r>
                        <a:rPr lang="en-US" sz="1400" dirty="0">
                          <a:effectLst/>
                        </a:rPr>
                        <a:t>GPS displays are too small to give you a good sense of geographic context.</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r>
              <a:tr h="1388395">
                <a:tc>
                  <a:txBody>
                    <a:bodyPr/>
                    <a:lstStyle/>
                    <a:p>
                      <a:pPr marL="0" marR="0" algn="ctr">
                        <a:spcBef>
                          <a:spcPts val="0"/>
                        </a:spcBef>
                        <a:spcAft>
                          <a:spcPts val="0"/>
                        </a:spcAft>
                      </a:pPr>
                      <a:r>
                        <a:rPr lang="en-US" sz="1400" dirty="0">
                          <a:effectLst/>
                        </a:rPr>
                        <a:t>Ease of use</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Using a map and compass requires a higher level of navigational skill and understanding.</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c>
                  <a:txBody>
                    <a:bodyPr/>
                    <a:lstStyle/>
                    <a:p>
                      <a:pPr marL="0" marR="0">
                        <a:spcBef>
                          <a:spcPts val="0"/>
                        </a:spcBef>
                        <a:spcAft>
                          <a:spcPts val="0"/>
                        </a:spcAft>
                      </a:pPr>
                      <a:r>
                        <a:rPr lang="en-US" sz="1400" dirty="0">
                          <a:effectLst/>
                        </a:rPr>
                        <a:t>An electronic device that demands a lower level of navigational understanding, although </a:t>
                      </a:r>
                      <a:r>
                        <a:rPr lang="en-US" sz="1400" dirty="0" smtClean="0">
                          <a:effectLst/>
                        </a:rPr>
                        <a:t>extensive </a:t>
                      </a:r>
                      <a:r>
                        <a:rPr lang="en-US" sz="1400" dirty="0">
                          <a:effectLst/>
                        </a:rPr>
                        <a:t>training is required to use to its full advantage. Easier to use than a traditional map and compass when walking.</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r>
              <a:tr h="1300855">
                <a:tc>
                  <a:txBody>
                    <a:bodyPr/>
                    <a:lstStyle/>
                    <a:p>
                      <a:pPr marL="0" marR="0" algn="ctr">
                        <a:spcBef>
                          <a:spcPts val="0"/>
                        </a:spcBef>
                        <a:spcAft>
                          <a:spcPts val="0"/>
                        </a:spcAft>
                      </a:pPr>
                      <a:r>
                        <a:rPr lang="en-US" sz="1400" dirty="0">
                          <a:effectLst/>
                        </a:rPr>
                        <a:t>Range of functions</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Without a map, a compass only shows you north.</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c>
                  <a:txBody>
                    <a:bodyPr/>
                    <a:lstStyle/>
                    <a:p>
                      <a:pPr marL="0" marR="0">
                        <a:spcBef>
                          <a:spcPts val="0"/>
                        </a:spcBef>
                        <a:spcAft>
                          <a:spcPts val="0"/>
                        </a:spcAft>
                      </a:pPr>
                      <a:r>
                        <a:rPr lang="en-US" sz="1400" dirty="0">
                          <a:effectLst/>
                        </a:rPr>
                        <a:t>Can store a range of maps and can pinpoint exactly where you are on a map. It will let you know how much distance you've covered and how much further you have to go. It can also estimate your altitude.</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r>
              <a:tr h="557089">
                <a:tc>
                  <a:txBody>
                    <a:bodyPr/>
                    <a:lstStyle/>
                    <a:p>
                      <a:pPr marL="0" marR="0" algn="ctr">
                        <a:spcBef>
                          <a:spcPts val="0"/>
                        </a:spcBef>
                        <a:spcAft>
                          <a:spcPts val="0"/>
                        </a:spcAft>
                      </a:pPr>
                      <a:r>
                        <a:rPr lang="en-US" sz="1400" dirty="0">
                          <a:effectLst/>
                        </a:rPr>
                        <a:t>Risk of breakage</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Simple and robust technology with a very low risk of breakage.</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c>
                  <a:txBody>
                    <a:bodyPr/>
                    <a:lstStyle/>
                    <a:p>
                      <a:pPr marL="0" marR="0">
                        <a:spcBef>
                          <a:spcPts val="0"/>
                        </a:spcBef>
                        <a:spcAft>
                          <a:spcPts val="0"/>
                        </a:spcAft>
                      </a:pPr>
                      <a:r>
                        <a:rPr lang="en-US" sz="1400" dirty="0">
                          <a:effectLst/>
                        </a:rPr>
                        <a:t>It can break or stop working if you drop it or if it gets wet.</a:t>
                      </a:r>
                      <a:endParaRPr lang="en-US" sz="1400" dirty="0">
                        <a:effectLst/>
                        <a:latin typeface="Times New Roman" panose="02020603050405020304" pitchFamily="18" charset="0"/>
                        <a:ea typeface="Calibri" panose="020F0502020204030204" pitchFamily="34" charset="0"/>
                      </a:endParaRPr>
                    </a:p>
                  </a:txBody>
                  <a:tcPr marL="20954" marR="20954" marT="0" marB="0">
                    <a:noFill/>
                  </a:tcPr>
                </a:tc>
              </a:tr>
              <a:tr h="520344">
                <a:tc>
                  <a:txBody>
                    <a:bodyPr/>
                    <a:lstStyle/>
                    <a:p>
                      <a:pPr marL="0" marR="0" algn="ctr">
                        <a:spcBef>
                          <a:spcPts val="0"/>
                        </a:spcBef>
                        <a:spcAft>
                          <a:spcPts val="0"/>
                        </a:spcAft>
                      </a:pPr>
                      <a:r>
                        <a:rPr lang="en-US" sz="1400" dirty="0">
                          <a:effectLst/>
                        </a:rPr>
                        <a:t>Weight</a:t>
                      </a:r>
                      <a:endParaRPr lang="en-US" sz="1400" dirty="0">
                        <a:effectLst/>
                        <a:latin typeface="Times New Roman" panose="02020603050405020304" pitchFamily="18" charset="0"/>
                        <a:ea typeface="Calibri" panose="020F0502020204030204" pitchFamily="34" charset="0"/>
                      </a:endParaRPr>
                    </a:p>
                  </a:txBody>
                  <a:tcPr marL="20954" marR="20954" marT="0" marB="0" anchor="ctr">
                    <a:solidFill>
                      <a:srgbClr val="002060"/>
                    </a:solidFill>
                  </a:tcPr>
                </a:tc>
                <a:tc>
                  <a:txBody>
                    <a:bodyPr/>
                    <a:lstStyle/>
                    <a:p>
                      <a:pPr marL="0" marR="0">
                        <a:spcBef>
                          <a:spcPts val="0"/>
                        </a:spcBef>
                        <a:spcAft>
                          <a:spcPts val="0"/>
                        </a:spcAft>
                      </a:pPr>
                      <a:r>
                        <a:rPr lang="en-US" sz="1400" dirty="0">
                          <a:effectLst/>
                        </a:rPr>
                        <a:t>Lightweight</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c>
                  <a:txBody>
                    <a:bodyPr/>
                    <a:lstStyle/>
                    <a:p>
                      <a:pPr marL="0" marR="0">
                        <a:spcBef>
                          <a:spcPts val="0"/>
                        </a:spcBef>
                        <a:spcAft>
                          <a:spcPts val="0"/>
                        </a:spcAft>
                      </a:pPr>
                      <a:r>
                        <a:rPr lang="en-US" sz="1400" dirty="0">
                          <a:effectLst/>
                        </a:rPr>
                        <a:t>Heavier and more bulky. Spare batteries must be carried.</a:t>
                      </a:r>
                      <a:endParaRPr lang="en-US" sz="1400" dirty="0">
                        <a:effectLst/>
                        <a:latin typeface="Times New Roman" panose="02020603050405020304" pitchFamily="18" charset="0"/>
                        <a:ea typeface="Calibri" panose="020F0502020204030204" pitchFamily="34" charset="0"/>
                      </a:endParaRPr>
                    </a:p>
                  </a:txBody>
                  <a:tcPr marL="20954" marR="20954" marT="0" marB="0">
                    <a:solidFill>
                      <a:schemeClr val="bg1">
                        <a:lumMod val="85000"/>
                      </a:schemeClr>
                    </a:solidFill>
                  </a:tcPr>
                </a:tc>
              </a:tr>
            </a:tbl>
          </a:graphicData>
        </a:graphic>
      </p:graphicFrame>
    </p:spTree>
    <p:extLst>
      <p:ext uri="{BB962C8B-B14F-4D97-AF65-F5344CB8AC3E}">
        <p14:creationId xmlns:p14="http://schemas.microsoft.com/office/powerpoint/2010/main" val="4162407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Versus Map Navigation</a:t>
            </a:r>
            <a:endParaRPr lang="en-US" dirty="0"/>
          </a:p>
        </p:txBody>
      </p:sp>
      <p:sp>
        <p:nvSpPr>
          <p:cNvPr id="3" name="Content Placeholder 2"/>
          <p:cNvSpPr>
            <a:spLocks noGrp="1"/>
          </p:cNvSpPr>
          <p:nvPr>
            <p:ph idx="1"/>
          </p:nvPr>
        </p:nvSpPr>
        <p:spPr/>
        <p:txBody>
          <a:bodyPr/>
          <a:lstStyle/>
          <a:p>
            <a:r>
              <a:rPr lang="en-US" dirty="0" smtClean="0"/>
              <a:t>A </a:t>
            </a:r>
            <a:r>
              <a:rPr lang="en-US" dirty="0"/>
              <a:t>GPS unit provides far more detailed navigational information than a compass, although the navigational understanding required is more superficial. </a:t>
            </a:r>
            <a:endParaRPr lang="en-US" dirty="0" smtClean="0"/>
          </a:p>
          <a:p>
            <a:r>
              <a:rPr lang="en-US" dirty="0" smtClean="0"/>
              <a:t>Using </a:t>
            </a:r>
            <a:r>
              <a:rPr lang="en-US" dirty="0"/>
              <a:t>a compass with a map gives a broader geographical context, helps you remember the route and learn about other things on the way. </a:t>
            </a:r>
            <a:endParaRPr lang="en-US" dirty="0" smtClean="0"/>
          </a:p>
          <a:p>
            <a:r>
              <a:rPr lang="en-US" dirty="0" smtClean="0"/>
              <a:t>A </a:t>
            </a:r>
            <a:r>
              <a:rPr lang="en-US" dirty="0"/>
              <a:t>compass and map are more reliable but require a higher level of navigational skill and understanding and should always be carried on a trek</a:t>
            </a:r>
            <a:r>
              <a:rPr lang="en-US" dirty="0" smtClean="0"/>
              <a:t>.</a:t>
            </a:r>
          </a:p>
          <a:p>
            <a:r>
              <a:rPr lang="en-US" dirty="0" smtClean="0"/>
              <a:t>Both compliment each other and help make up for the other’s shortfalls.</a:t>
            </a:r>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96</a:t>
            </a:fld>
            <a:endParaRPr lang="ru-RU" altLang="en-US"/>
          </a:p>
        </p:txBody>
      </p:sp>
    </p:spTree>
    <p:extLst>
      <p:ext uri="{BB962C8B-B14F-4D97-AF65-F5344CB8AC3E}">
        <p14:creationId xmlns:p14="http://schemas.microsoft.com/office/powerpoint/2010/main" val="5962902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Requirement 6</a:t>
            </a:r>
          </a:p>
        </p:txBody>
      </p:sp>
      <p:sp>
        <p:nvSpPr>
          <p:cNvPr id="3" name="Content Placeholder 2"/>
          <p:cNvSpPr>
            <a:spLocks noGrp="1"/>
          </p:cNvSpPr>
          <p:nvPr>
            <p:ph idx="1"/>
          </p:nvPr>
        </p:nvSpPr>
        <p:spPr/>
        <p:txBody>
          <a:bodyPr/>
          <a:lstStyle/>
          <a:p>
            <a:pPr marL="0" indent="0">
              <a:buNone/>
            </a:pPr>
            <a:r>
              <a:rPr lang="en-US" sz="1600" dirty="0" smtClean="0"/>
              <a:t>Describe the four steps to finding your first cache to your counselor. Then mark and edit a waypoint.</a:t>
            </a:r>
          </a:p>
        </p:txBody>
      </p:sp>
      <p:sp>
        <p:nvSpPr>
          <p:cNvPr id="3077" name="Rectangle 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078" name="Picture 6"/>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05400" y="296863"/>
            <a:ext cx="10810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3D850-ADB3-4568-800E-3A1BDD06611D}" type="slidenum">
              <a:rPr lang="ru-RU" altLang="en-US" smtClean="0"/>
              <a:pPr/>
              <a:t>97</a:t>
            </a:fld>
            <a:endParaRPr lang="ru-RU" altLang="en-US"/>
          </a:p>
        </p:txBody>
      </p:sp>
    </p:spTree>
    <p:extLst>
      <p:ext uri="{BB962C8B-B14F-4D97-AF65-F5344CB8AC3E}">
        <p14:creationId xmlns:p14="http://schemas.microsoft.com/office/powerpoint/2010/main" val="39544476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smtClean="0"/>
              <a:t>Finding Your First Cache</a:t>
            </a:r>
            <a:endParaRPr lang="en-US" dirty="0"/>
          </a:p>
        </p:txBody>
      </p:sp>
      <p:sp>
        <p:nvSpPr>
          <p:cNvPr id="3" name="Content Placeholder 2"/>
          <p:cNvSpPr>
            <a:spLocks noGrp="1"/>
          </p:cNvSpPr>
          <p:nvPr>
            <p:ph idx="1"/>
          </p:nvPr>
        </p:nvSpPr>
        <p:spPr>
          <a:xfrm>
            <a:off x="1825625" y="990600"/>
            <a:ext cx="6923088" cy="5135563"/>
          </a:xfrm>
        </p:spPr>
        <p:txBody>
          <a:bodyPr/>
          <a:lstStyle/>
          <a:p>
            <a:pPr marL="0" indent="0">
              <a:buNone/>
            </a:pPr>
            <a:r>
              <a:rPr lang="en-US" dirty="0" smtClean="0"/>
              <a:t>Step 1 – Research</a:t>
            </a:r>
          </a:p>
          <a:p>
            <a:r>
              <a:rPr lang="en-US" sz="1800" dirty="0" smtClean="0"/>
              <a:t>Go to </a:t>
            </a:r>
            <a:r>
              <a:rPr lang="en-US" sz="1800" dirty="0" smtClean="0">
                <a:hlinkClick r:id="rId2"/>
              </a:rPr>
              <a:t>www.geocaching.com</a:t>
            </a:r>
            <a:r>
              <a:rPr lang="en-US" sz="1800" dirty="0" smtClean="0"/>
              <a:t> and register for a free basic membership.</a:t>
            </a:r>
          </a:p>
          <a:p>
            <a:r>
              <a:rPr lang="en-US" sz="1800" dirty="0" smtClean="0"/>
              <a:t>To locate the geocaches nearest you, enter your zip code and click the search icon.</a:t>
            </a:r>
          </a:p>
          <a:p>
            <a:pPr lvl="1"/>
            <a:r>
              <a:rPr lang="en-US" sz="1400" dirty="0" smtClean="0"/>
              <a:t>The list will tell you:</a:t>
            </a:r>
          </a:p>
          <a:p>
            <a:pPr lvl="1"/>
            <a:r>
              <a:rPr lang="en-US" sz="1400" dirty="0" smtClean="0"/>
              <a:t>How far away a cache is.</a:t>
            </a:r>
          </a:p>
          <a:p>
            <a:pPr lvl="1"/>
            <a:r>
              <a:rPr lang="en-US" sz="1400" dirty="0" smtClean="0"/>
              <a:t>What type of cache it is.</a:t>
            </a:r>
          </a:p>
          <a:p>
            <a:pPr lvl="1"/>
            <a:r>
              <a:rPr lang="en-US" sz="1400" dirty="0" smtClean="0"/>
              <a:t>How difficult it is to find.</a:t>
            </a:r>
          </a:p>
          <a:p>
            <a:pPr lvl="1"/>
            <a:r>
              <a:rPr lang="en-US" sz="1400" dirty="0" smtClean="0"/>
              <a:t>How difficult the terrain is.</a:t>
            </a:r>
          </a:p>
          <a:p>
            <a:r>
              <a:rPr lang="en-US" sz="1800" dirty="0" smtClean="0"/>
              <a:t>Choose a geocache from the list and click on its name.</a:t>
            </a:r>
          </a:p>
          <a:p>
            <a:r>
              <a:rPr lang="en-US" sz="1800" dirty="0" smtClean="0"/>
              <a:t>Enter the coordinates of the geocache into your GPS device.</a:t>
            </a:r>
          </a:p>
          <a:p>
            <a:r>
              <a:rPr lang="en-US" sz="1800" dirty="0" smtClean="0"/>
              <a:t>You will need the right maps to help you search.</a:t>
            </a:r>
          </a:p>
          <a:p>
            <a:pPr lvl="1"/>
            <a:r>
              <a:rPr lang="en-US" sz="1400" dirty="0" smtClean="0"/>
              <a:t>A road map may be appropriate for an urban cache.</a:t>
            </a:r>
          </a:p>
          <a:p>
            <a:pPr lvl="1"/>
            <a:r>
              <a:rPr lang="en-US" sz="1400" dirty="0" smtClean="0"/>
              <a:t>A topographical map may be necessary for a rural cache for terrain details.</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98</a:t>
            </a:fld>
            <a:endParaRPr lang="ru-RU" alt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362200"/>
            <a:ext cx="2612572" cy="1371600"/>
          </a:xfrm>
          <a:prstGeom prst="rect">
            <a:avLst/>
          </a:prstGeom>
        </p:spPr>
      </p:pic>
    </p:spTree>
    <p:extLst>
      <p:ext uri="{BB962C8B-B14F-4D97-AF65-F5344CB8AC3E}">
        <p14:creationId xmlns:p14="http://schemas.microsoft.com/office/powerpoint/2010/main" val="13700823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6913563" cy="1143000"/>
          </a:xfrm>
        </p:spPr>
        <p:txBody>
          <a:bodyPr/>
          <a:lstStyle/>
          <a:p>
            <a:r>
              <a:rPr lang="en-US" dirty="0"/>
              <a:t>Finding Your First Cache</a:t>
            </a:r>
          </a:p>
        </p:txBody>
      </p:sp>
      <p:sp>
        <p:nvSpPr>
          <p:cNvPr id="3" name="Content Placeholder 2"/>
          <p:cNvSpPr>
            <a:spLocks noGrp="1"/>
          </p:cNvSpPr>
          <p:nvPr>
            <p:ph idx="1"/>
          </p:nvPr>
        </p:nvSpPr>
        <p:spPr>
          <a:xfrm>
            <a:off x="1798936" y="3657600"/>
            <a:ext cx="7089775" cy="2967831"/>
          </a:xfrm>
        </p:spPr>
        <p:txBody>
          <a:bodyPr/>
          <a:lstStyle/>
          <a:p>
            <a:pPr marL="0" indent="0">
              <a:buNone/>
            </a:pPr>
            <a:r>
              <a:rPr lang="en-US" dirty="0" smtClean="0"/>
              <a:t>Step 2 – Safety</a:t>
            </a:r>
          </a:p>
          <a:p>
            <a:r>
              <a:rPr lang="en-US" sz="1800" dirty="0" smtClean="0"/>
              <a:t>Before you head out, be sure to tell someone where you are going and when you expect to return.</a:t>
            </a:r>
          </a:p>
          <a:p>
            <a:r>
              <a:rPr lang="en-US" sz="1800" dirty="0" smtClean="0"/>
              <a:t>Use the buddy system.</a:t>
            </a:r>
          </a:p>
          <a:p>
            <a:r>
              <a:rPr lang="en-US" sz="1800" dirty="0" smtClean="0"/>
              <a:t>Pack your pack.</a:t>
            </a:r>
          </a:p>
          <a:p>
            <a:r>
              <a:rPr lang="en-US" sz="1800" dirty="0" smtClean="0"/>
              <a:t>Bring a personal first-aid kit, a compass, maps, and extra batteries for your GPS receiver.</a:t>
            </a:r>
          </a:p>
          <a:p>
            <a:r>
              <a:rPr lang="en-US" sz="1800" dirty="0" smtClean="0"/>
              <a:t>Bring water and food.</a:t>
            </a:r>
          </a:p>
          <a:p>
            <a:r>
              <a:rPr lang="en-US" sz="1800" dirty="0" smtClean="0"/>
              <a:t>Pack extra clothing appropriate for the weather.</a:t>
            </a:r>
          </a:p>
          <a:p>
            <a:endParaRPr lang="en-US" dirty="0"/>
          </a:p>
        </p:txBody>
      </p:sp>
      <p:sp>
        <p:nvSpPr>
          <p:cNvPr id="4" name="Slide Number Placeholder 3"/>
          <p:cNvSpPr>
            <a:spLocks noGrp="1"/>
          </p:cNvSpPr>
          <p:nvPr>
            <p:ph type="sldNum" sz="quarter" idx="12"/>
          </p:nvPr>
        </p:nvSpPr>
        <p:spPr/>
        <p:txBody>
          <a:bodyPr/>
          <a:lstStyle/>
          <a:p>
            <a:fld id="{53C3D850-ADB3-4568-800E-3A1BDD06611D}" type="slidenum">
              <a:rPr lang="ru-RU" altLang="en-US" smtClean="0"/>
              <a:pPr/>
              <a:t>99</a:t>
            </a:fld>
            <a:endParaRPr lang="ru-RU" altLang="en-US"/>
          </a:p>
        </p:txBody>
      </p:sp>
      <p:pic>
        <p:nvPicPr>
          <p:cNvPr id="8" name="Picture 7"/>
          <p:cNvPicPr>
            <a:picLocks noChangeAspect="1"/>
          </p:cNvPicPr>
          <p:nvPr/>
        </p:nvPicPr>
        <p:blipFill>
          <a:blip r:embed="rId2"/>
          <a:stretch>
            <a:fillRect/>
          </a:stretch>
        </p:blipFill>
        <p:spPr>
          <a:xfrm>
            <a:off x="3351212" y="914400"/>
            <a:ext cx="4038600" cy="2686004"/>
          </a:xfrm>
          <a:prstGeom prst="rect">
            <a:avLst/>
          </a:prstGeom>
        </p:spPr>
      </p:pic>
    </p:spTree>
    <p:extLst>
      <p:ext uri="{BB962C8B-B14F-4D97-AF65-F5344CB8AC3E}">
        <p14:creationId xmlns:p14="http://schemas.microsoft.com/office/powerpoint/2010/main" val="720210189"/>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Futura LT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2000" b="0" i="0" u="none" strike="noStrike" cap="none" normalizeH="0" baseline="0" smtClean="0">
            <a:ln>
              <a:noFill/>
            </a:ln>
            <a:solidFill>
              <a:schemeClr val="bg1"/>
            </a:solidFill>
            <a:effectLst/>
            <a:latin typeface="Bebas"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2000" b="0" i="0" u="none" strike="noStrike" cap="none" normalizeH="0" baseline="0" smtClean="0">
            <a:ln>
              <a:noFill/>
            </a:ln>
            <a:solidFill>
              <a:schemeClr val="bg1"/>
            </a:solidFill>
            <a:effectLst/>
            <a:latin typeface="Bebas" pitchFamily="2" charset="0"/>
            <a:ea typeface="굴림" charset="-127"/>
          </a:defRPr>
        </a:defPPr>
      </a:lstStyle>
    </a:lnDef>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Futura LT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2000" b="0" i="0" u="none" strike="noStrike" cap="none" normalizeH="0" baseline="0" smtClean="0">
            <a:ln>
              <a:noFill/>
            </a:ln>
            <a:solidFill>
              <a:schemeClr val="bg1"/>
            </a:solidFill>
            <a:effectLst/>
            <a:latin typeface="Bebas"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2000" b="0" i="0" u="none" strike="noStrike" cap="none" normalizeH="0" baseline="0" smtClean="0">
            <a:ln>
              <a:noFill/>
            </a:ln>
            <a:solidFill>
              <a:schemeClr val="bg1"/>
            </a:solidFill>
            <a:effectLst/>
            <a:latin typeface="Bebas" pitchFamily="2" charset="0"/>
            <a:ea typeface="굴림" charset="-127"/>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1290</TotalTime>
  <Words>9670</Words>
  <Application>Microsoft Office PowerPoint</Application>
  <PresentationFormat>On-screen Show (4:3)</PresentationFormat>
  <Paragraphs>774</Paragraphs>
  <Slides>115</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115</vt:i4>
      </vt:variant>
    </vt:vector>
  </HeadingPairs>
  <TitlesOfParts>
    <vt:vector size="125" baseType="lpstr">
      <vt:lpstr>Arial</vt:lpstr>
      <vt:lpstr>Bebas</vt:lpstr>
      <vt:lpstr>Calibri</vt:lpstr>
      <vt:lpstr>Futura LT Book</vt:lpstr>
      <vt:lpstr>굴림</vt:lpstr>
      <vt:lpstr>Times New Roman</vt:lpstr>
      <vt:lpstr>Trebuchet MS</vt:lpstr>
      <vt:lpstr>Wingdings</vt:lpstr>
      <vt:lpstr>template</vt:lpstr>
      <vt:lpstr>Custom Design</vt:lpstr>
      <vt:lpstr>Geocaching Merit Badge</vt:lpstr>
      <vt:lpstr>Geocaching Merit Badge Requirements</vt:lpstr>
      <vt:lpstr>Geocaching Merit Badge Requirements</vt:lpstr>
      <vt:lpstr>Geocaching Merit Badge Requirements</vt:lpstr>
      <vt:lpstr>Geocaching Merit Badge Requirements</vt:lpstr>
      <vt:lpstr>Requirement 1</vt:lpstr>
      <vt:lpstr>1a Hazards</vt:lpstr>
      <vt:lpstr>Geocaching and the Internet</vt:lpstr>
      <vt:lpstr>Geocaching and the Internet</vt:lpstr>
      <vt:lpstr>Requirement 1</vt:lpstr>
      <vt:lpstr>Personal First-Aid Kit</vt:lpstr>
      <vt:lpstr>Hypothermia</vt:lpstr>
      <vt:lpstr>Hypothermia</vt:lpstr>
      <vt:lpstr>Heat Reactions</vt:lpstr>
      <vt:lpstr>Heat Exhaustion Symptoms</vt:lpstr>
      <vt:lpstr>First Aid for Heat Exhaustion</vt:lpstr>
      <vt:lpstr>Heatstroke</vt:lpstr>
      <vt:lpstr>First Aid for Heat Stroke</vt:lpstr>
      <vt:lpstr>Dehydration</vt:lpstr>
      <vt:lpstr>Insect Bites</vt:lpstr>
      <vt:lpstr>Treatment of Insect Bites</vt:lpstr>
      <vt:lpstr>Bee Stings</vt:lpstr>
      <vt:lpstr>Treatment of Bee Stings</vt:lpstr>
      <vt:lpstr>Tick Bites</vt:lpstr>
      <vt:lpstr>Engorged Tick</vt:lpstr>
      <vt:lpstr>Tick Removal</vt:lpstr>
      <vt:lpstr>Tick Removal (cont.)</vt:lpstr>
      <vt:lpstr>Poisonous Plants</vt:lpstr>
      <vt:lpstr>Identify Local Poisonous Plants</vt:lpstr>
      <vt:lpstr>Poison Ivy Rash</vt:lpstr>
      <vt:lpstr>Treating Poison Ivy Exposures</vt:lpstr>
      <vt:lpstr>Preventing Poison Ivy</vt:lpstr>
      <vt:lpstr>Poisonous Snakebite</vt:lpstr>
      <vt:lpstr>First Aid for Poisonous Snake Bites</vt:lpstr>
      <vt:lpstr>Blisters </vt:lpstr>
      <vt:lpstr>PowerPoint Presentation</vt:lpstr>
      <vt:lpstr>Treatment for Blisters</vt:lpstr>
      <vt:lpstr>Popping a Blister</vt:lpstr>
      <vt:lpstr>Preventing Blisters</vt:lpstr>
      <vt:lpstr>Requirement 1</vt:lpstr>
      <vt:lpstr>Managing Risk</vt:lpstr>
      <vt:lpstr>Requirement 2</vt:lpstr>
      <vt:lpstr>Never Bury a Cache</vt:lpstr>
      <vt:lpstr>Requirement 2</vt:lpstr>
      <vt:lpstr>Etiquette for Hiding or Seeking a Geocache</vt:lpstr>
      <vt:lpstr>Four Steps of Hiding a Geocache</vt:lpstr>
      <vt:lpstr>Four Steps of Hiding a Geocache</vt:lpstr>
      <vt:lpstr>Four Steps of Hiding a Geocache</vt:lpstr>
      <vt:lpstr>Four Steps of Hiding a Geocache</vt:lpstr>
      <vt:lpstr>Posting a Geocache</vt:lpstr>
      <vt:lpstr>Maintaining a Geocache</vt:lpstr>
      <vt:lpstr>Dismantling a Geocache</vt:lpstr>
      <vt:lpstr>Requirement 2</vt:lpstr>
      <vt:lpstr>Leave No Trace</vt:lpstr>
      <vt:lpstr>Leave No Trace</vt:lpstr>
      <vt:lpstr>Leave No Trace</vt:lpstr>
      <vt:lpstr>Leave No Trace</vt:lpstr>
      <vt:lpstr>Leave No Trace</vt:lpstr>
      <vt:lpstr>Leave No Trace</vt:lpstr>
      <vt:lpstr>Leave No Trace</vt:lpstr>
      <vt:lpstr>Requirement 3</vt:lpstr>
      <vt:lpstr>Waypoint</vt:lpstr>
      <vt:lpstr>Log</vt:lpstr>
      <vt:lpstr>Cache and Hide</vt:lpstr>
      <vt:lpstr>Accuracy and Ground Zero</vt:lpstr>
      <vt:lpstr>Difficulty and Terrain Ratings</vt:lpstr>
      <vt:lpstr>PowerPoint Presentation</vt:lpstr>
      <vt:lpstr>Attributes</vt:lpstr>
      <vt:lpstr>Trackable</vt:lpstr>
      <vt:lpstr>Clue and Spoiler</vt:lpstr>
      <vt:lpstr>Being Muggled</vt:lpstr>
      <vt:lpstr>Travel Bug and Watch List</vt:lpstr>
      <vt:lpstr>Archive</vt:lpstr>
      <vt:lpstr>Reviewer</vt:lpstr>
      <vt:lpstr>Acronyms</vt:lpstr>
      <vt:lpstr>Types of Caches</vt:lpstr>
      <vt:lpstr>Types of Caches</vt:lpstr>
      <vt:lpstr>Requirement 4</vt:lpstr>
      <vt:lpstr>How Does the GPS System Work?</vt:lpstr>
      <vt:lpstr>PowerPoint Presentation</vt:lpstr>
      <vt:lpstr>GPS Signal Obstruction</vt:lpstr>
      <vt:lpstr>GPS Accuracy</vt:lpstr>
      <vt:lpstr>Using a GPS Receiver</vt:lpstr>
      <vt:lpstr>Basic Functions of a GPS Receiver</vt:lpstr>
      <vt:lpstr>Basic Functions of a GPS Receiver</vt:lpstr>
      <vt:lpstr>Basic Functions of a GPS Receiver</vt:lpstr>
      <vt:lpstr>Requirement 5</vt:lpstr>
      <vt:lpstr>Map and Compass</vt:lpstr>
      <vt:lpstr>Topographic Maps</vt:lpstr>
      <vt:lpstr>Latitude and Longitude</vt:lpstr>
      <vt:lpstr>Latitude and Longitude</vt:lpstr>
      <vt:lpstr>7.5 Minute Topographic Map</vt:lpstr>
      <vt:lpstr>Common Formats for Latitude and Longitude</vt:lpstr>
      <vt:lpstr>Requirement 5</vt:lpstr>
      <vt:lpstr>PowerPoint Presentation</vt:lpstr>
      <vt:lpstr>GPS Versus Map Navigation</vt:lpstr>
      <vt:lpstr>Requirement 6</vt:lpstr>
      <vt:lpstr>Finding Your First Cache</vt:lpstr>
      <vt:lpstr>Finding Your First Cache</vt:lpstr>
      <vt:lpstr>Finding Your First Cache</vt:lpstr>
      <vt:lpstr>Finding Your First Cache</vt:lpstr>
      <vt:lpstr>Requirement 7</vt:lpstr>
      <vt:lpstr>Geocaching.com</vt:lpstr>
      <vt:lpstr>Requirement 8</vt:lpstr>
      <vt:lpstr>Cache to Eagle</vt:lpstr>
      <vt:lpstr>Requirement 8</vt:lpstr>
      <vt:lpstr>Travel Bugs</vt:lpstr>
      <vt:lpstr>Requirement 8</vt:lpstr>
      <vt:lpstr>Setting Up Your Own Geocaches</vt:lpstr>
      <vt:lpstr>Requirement 8</vt:lpstr>
      <vt:lpstr>Cache In Trash Out (CITO)</vt:lpstr>
      <vt:lpstr>Making CITO Containers</vt:lpstr>
      <vt:lpstr>Requirement 9</vt:lpstr>
      <vt:lpstr>How to Plan and Run a Geocaching Game</vt:lpstr>
      <vt:lpstr>Theme Ideas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115</cp:revision>
  <dcterms:created xsi:type="dcterms:W3CDTF">2020-04-26T02:58:45Z</dcterms:created>
  <dcterms:modified xsi:type="dcterms:W3CDTF">2021-01-17T14:12:45Z</dcterms:modified>
</cp:coreProperties>
</file>